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3" r:id="rId3"/>
    <p:sldMasterId id="2147483666" r:id="rId4"/>
    <p:sldMasterId id="2147483669" r:id="rId5"/>
  </p:sldMasterIdLst>
  <p:notesMasterIdLst>
    <p:notesMasterId r:id="rId31"/>
  </p:notesMasterIdLst>
  <p:sldIdLst>
    <p:sldId id="256" r:id="rId6"/>
    <p:sldId id="422" r:id="rId7"/>
    <p:sldId id="424" r:id="rId8"/>
    <p:sldId id="418" r:id="rId9"/>
    <p:sldId id="420" r:id="rId10"/>
    <p:sldId id="421" r:id="rId11"/>
    <p:sldId id="395" r:id="rId12"/>
    <p:sldId id="396" r:id="rId13"/>
    <p:sldId id="426" r:id="rId14"/>
    <p:sldId id="397" r:id="rId15"/>
    <p:sldId id="399" r:id="rId16"/>
    <p:sldId id="400" r:id="rId17"/>
    <p:sldId id="401" r:id="rId18"/>
    <p:sldId id="403" r:id="rId19"/>
    <p:sldId id="382" r:id="rId20"/>
    <p:sldId id="406" r:id="rId21"/>
    <p:sldId id="404" r:id="rId22"/>
    <p:sldId id="411" r:id="rId23"/>
    <p:sldId id="413" r:id="rId24"/>
    <p:sldId id="412" r:id="rId25"/>
    <p:sldId id="407" r:id="rId26"/>
    <p:sldId id="419" r:id="rId27"/>
    <p:sldId id="425" r:id="rId28"/>
    <p:sldId id="417" r:id="rId29"/>
    <p:sldId id="387" r:id="rId30"/>
  </p:sldIdLst>
  <p:sldSz cx="9144000" cy="5143500" type="screen16x9"/>
  <p:notesSz cx="6858000" cy="9144000"/>
  <p:embeddedFontLst>
    <p:embeddedFont>
      <p:font typeface="Roboto" panose="02000000000000000000" pitchFamily="2" charset="0"/>
      <p:regular r:id="rId32"/>
      <p:bold r:id="rId33"/>
      <p:italic r:id="rId34"/>
    </p:embeddedFont>
    <p:embeddedFont>
      <p:font typeface="Calibri" panose="020F050202020403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Roboto Slab" pitchFamily="2" charset="0"/>
      <p:regular r:id="rId43"/>
    </p:embeddedFont>
    <p:embeddedFont>
      <p:font typeface="Roboto Bk" pitchFamily="2" charset="0"/>
      <p:regular r:id="rId44"/>
    </p:embeddedFont>
  </p:embeddedFontLst>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09">
          <p15:clr>
            <a:srgbClr val="A4A3A4"/>
          </p15:clr>
        </p15:guide>
        <p15:guide id="2" orient="horz" pos="1270">
          <p15:clr>
            <a:srgbClr val="A4A3A4"/>
          </p15:clr>
        </p15:guide>
        <p15:guide id="3" orient="horz" pos="924">
          <p15:clr>
            <a:srgbClr val="A4A3A4"/>
          </p15:clr>
        </p15:guide>
        <p15:guide id="4" orient="horz" pos="234">
          <p15:clr>
            <a:srgbClr val="A4A3A4"/>
          </p15:clr>
        </p15:guide>
        <p15:guide id="5" orient="horz" pos="608">
          <p15:clr>
            <a:srgbClr val="A4A3A4"/>
          </p15:clr>
        </p15:guide>
        <p15:guide id="6" orient="horz" pos="1049">
          <p15:clr>
            <a:srgbClr val="A4A3A4"/>
          </p15:clr>
        </p15:guide>
        <p15:guide id="7" pos="1193">
          <p15:clr>
            <a:srgbClr val="A4A3A4"/>
          </p15:clr>
        </p15:guide>
        <p15:guide id="8" pos="5541">
          <p15:clr>
            <a:srgbClr val="A4A3A4"/>
          </p15:clr>
        </p15:guide>
        <p15:guide id="9" pos="146">
          <p15:clr>
            <a:srgbClr val="A4A3A4"/>
          </p15:clr>
        </p15:guide>
        <p15:guide id="10" pos="3237">
          <p15:clr>
            <a:srgbClr val="A4A3A4"/>
          </p15:clr>
        </p15:guide>
        <p15:guide id="11" pos="35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418008"/>
    <a:srgbClr val="33CC33"/>
    <a:srgbClr val="FFFF99"/>
    <a:srgbClr val="CCFFCC"/>
    <a:srgbClr val="CCFF99"/>
    <a:srgbClr val="66FF33"/>
    <a:srgbClr val="00FF00"/>
    <a:srgbClr val="006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8" autoAdjust="0"/>
    <p:restoredTop sz="94434" autoAdjust="0"/>
  </p:normalViewPr>
  <p:slideViewPr>
    <p:cSldViewPr snapToGrid="0" snapToObjects="1">
      <p:cViewPr varScale="1">
        <p:scale>
          <a:sx n="154" d="100"/>
          <a:sy n="154" d="100"/>
        </p:scale>
        <p:origin x="516" y="126"/>
      </p:cViewPr>
      <p:guideLst>
        <p:guide orient="horz" pos="3009"/>
        <p:guide orient="horz" pos="1270"/>
        <p:guide orient="horz" pos="924"/>
        <p:guide orient="horz" pos="234"/>
        <p:guide orient="horz" pos="608"/>
        <p:guide orient="horz" pos="1049"/>
        <p:guide pos="1193"/>
        <p:guide pos="5541"/>
        <p:guide pos="146"/>
        <p:guide pos="3237"/>
        <p:guide pos="3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FC22D5-D33C-42AC-B111-3CC5BEAD287F}" type="datetimeFigureOut">
              <a:rPr lang="el-GR"/>
              <a:pPr>
                <a:defRPr/>
              </a:pPr>
              <a:t>19/6/2017</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EDEF43-D12D-4E4A-957D-9691B644A676}" type="slidenum">
              <a:rPr lang="el-GR"/>
              <a:pPr>
                <a:defRPr/>
              </a:pPr>
              <a:t>‹nr.›</a:t>
            </a:fld>
            <a:endParaRPr lang="el-GR"/>
          </a:p>
        </p:txBody>
      </p:sp>
    </p:spTree>
    <p:extLst>
      <p:ext uri="{BB962C8B-B14F-4D97-AF65-F5344CB8AC3E}">
        <p14:creationId xmlns:p14="http://schemas.microsoft.com/office/powerpoint/2010/main" val="314651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Please, fill in the </a:t>
            </a:r>
            <a:r>
              <a:rPr lang="en-US" altLang="el-GR" b="1"/>
              <a:t>Title </a:t>
            </a:r>
            <a:r>
              <a:rPr lang="en-US" altLang="el-GR"/>
              <a:t>in one or two lines, </a:t>
            </a:r>
          </a:p>
          <a:p>
            <a:pPr eaLnBrk="1" hangingPunct="1">
              <a:spcBef>
                <a:spcPct val="0"/>
              </a:spcBef>
            </a:pPr>
            <a:r>
              <a:rPr lang="en-US" altLang="el-GR"/>
              <a:t>as the </a:t>
            </a:r>
            <a:r>
              <a:rPr lang="en-US" altLang="el-GR" b="1"/>
              <a:t>place</a:t>
            </a:r>
            <a:r>
              <a:rPr lang="en-US" altLang="el-GR"/>
              <a:t> and </a:t>
            </a:r>
            <a:r>
              <a:rPr lang="en-US" altLang="el-GR" b="1"/>
              <a:t>date</a:t>
            </a:r>
            <a:r>
              <a:rPr lang="en-US" altLang="el-GR"/>
              <a:t> of the event.</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15</a:t>
            </a:fld>
            <a:endParaRPr lang="el-GR" altLang="el-GR">
              <a:solidFill>
                <a:prstClr val="black"/>
              </a:solidFill>
            </a:endParaRPr>
          </a:p>
        </p:txBody>
      </p:sp>
    </p:spTree>
    <p:extLst>
      <p:ext uri="{BB962C8B-B14F-4D97-AF65-F5344CB8AC3E}">
        <p14:creationId xmlns:p14="http://schemas.microsoft.com/office/powerpoint/2010/main" val="307029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7DD06-A46E-46E6-B89A-4CCAE331AB2B}" type="slidenum">
              <a:rPr lang="el-GR" altLang="el-GR" smtClean="0">
                <a:solidFill>
                  <a:prstClr val="black"/>
                </a:solidFill>
              </a:rPr>
              <a:pPr/>
              <a:t>25</a:t>
            </a:fld>
            <a:endParaRPr lang="el-GR" altLang="el-GR">
              <a:solidFill>
                <a:prstClr val="black"/>
              </a:solidFill>
            </a:endParaRPr>
          </a:p>
        </p:txBody>
      </p:sp>
    </p:spTree>
    <p:extLst>
      <p:ext uri="{BB962C8B-B14F-4D97-AF65-F5344CB8AC3E}">
        <p14:creationId xmlns:p14="http://schemas.microsoft.com/office/powerpoint/2010/main" val="128647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pPr>
                <a:defRPr/>
              </a:pPr>
              <a:t>‹nr.›</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pPr>
                <a:defRPr/>
              </a:pPr>
              <a:t>‹nr.›</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pPr>
                <a:defRPr/>
              </a:pPr>
              <a:t>‹nr.›</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70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2298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10262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10591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234749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29000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pPr>
                <a:defRPr/>
              </a:pPr>
              <a:t>‹nr.›</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pPr>
                <a:defRPr/>
              </a:pPr>
              <a:t>‹nr.›</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pPr>
                <a:defRPr/>
              </a:pPr>
              <a:t>‹nr.›</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pPr>
                <a:defRPr/>
              </a:pPr>
              <a:t>‹nr.›</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pPr>
                <a:defRPr/>
              </a:pPr>
              <a:t>‹nr.›</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pPr>
                <a:defRPr/>
              </a:pPr>
              <a:t>‹nr.›</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pPr>
                <a:defRPr/>
              </a:pPr>
              <a:t>‹nr.›</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pPr>
                <a:defRPr/>
              </a:pPr>
              <a:t>‹nr.›</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pPr>
                <a:defRPr/>
              </a:pPr>
              <a:t>‹nr.›</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486212706"/>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606006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32693087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25559391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www.bundesverfassungsgericht.de/DE/Homepage/homepage_node.html"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it/url?sa=i&amp;rct=j&amp;q=&amp;esrc=s&amp;source=images&amp;cd=&amp;cad=rja&amp;uact=8&amp;ved=0ahUKEwjC3qz3zK3UAhXJshQKHftnAFoQjRwIBw&amp;url=http://www.freeiconspng.com/img/12936&amp;psig=AFQjCNE0fqMLqwc9jz_rFIQM1sXHyvDRKA&amp;ust=14969890488828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rct=j&amp;q=&amp;esrc=s&amp;source=images&amp;cd=&amp;cad=rja&amp;uact=8&amp;ved=0ahUKEwjK8P7sxq3UAhWCWRQKHUqQAe0QjRwIBw&amp;url=https://www.zazzle.com/baby+blue+shade+stickers&amp;psig=AFQjCNGGdfDE4pEJQXI-nHQKXMe7kon0IA&amp;ust=149698740286488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cad=rja&amp;uact=8&amp;ved=0ahUKEwiU4_OBzq3UAhXLuBQKHbOmDNsQjRwIBw&amp;url=https://dvcs.w3.org/hg/json-ld/raw-file/default/images/index.html&amp;psig=AFQjCNHkgx9pch-YMgwvRrdWERDNyGqn-A&amp;ust=1496989341018699" TargetMode="External"/><Relationship Id="rId3" Type="http://schemas.openxmlformats.org/officeDocument/2006/relationships/hyperlink" Target="http://www.google.it/url?sa=i&amp;rct=j&amp;q=&amp;esrc=s&amp;source=images&amp;cd=&amp;cad=rja&amp;uact=8&amp;ved=0ahUKEwil1oXIza3UAhWKXhQKHY-VCFUQjRwIBw&amp;url=http://www.economics.illinois.edu/undergrad/resources/current/&amp;psig=AFQjCNHAcOwnWZptdUPvWSahmlAg7mDvdA&amp;ust=1496989198584586" TargetMode="External"/><Relationship Id="rId7" Type="http://schemas.openxmlformats.org/officeDocument/2006/relationships/image" Target="../media/image30.gif"/><Relationship Id="rId2" Type="http://schemas.openxmlformats.org/officeDocument/2006/relationships/hyperlink" Target="https://www.google.it/url?sa=i&amp;rct=j&amp;q=&amp;esrc=s&amp;source=images&amp;cd=&amp;cad=rja&amp;uact=8&amp;ved=0ahUKEwjc4NS9za3UAhVDtRQKHfpZDiwQjRwIBw&amp;url=https://www.w3.org/RDF/icons/&amp;psig=AFQjCNHAcOwnWZptdUPvWSahmlAg7mDvdA&amp;ust=1496989198584586" TargetMode="External"/><Relationship Id="rId1" Type="http://schemas.openxmlformats.org/officeDocument/2006/relationships/slideLayout" Target="../slideLayouts/slideLayout2.xml"/><Relationship Id="rId6" Type="http://schemas.openxmlformats.org/officeDocument/2006/relationships/hyperlink" Target="http://www.w3.org/RDF/" TargetMode="External"/><Relationship Id="rId5" Type="http://schemas.openxmlformats.org/officeDocument/2006/relationships/hyperlink" Target="https://www.google.it/url?sa=i&amp;rct=j&amp;q=&amp;esrc=s&amp;source=images&amp;cd=&amp;cad=rja&amp;uact=8&amp;ved=0ahUKEwiwr-rdza3UAhWF7RQKHWkKC4oQjRwIBw&amp;url=https://www.w3.org/RDF/icons/&amp;psig=AFQjCNHAcOwnWZptdUPvWSahmlAg7mDvdA&amp;ust=1496989198584586" TargetMode="External"/><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hyperlink" Target="http://json-ld.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akresolver.cs.unibo.it/examples/ecliConverter.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o-ecli.eu/uploads/deliverables/Deliverable%20WS0-D1.pdf" TargetMode="External"/><Relationship Id="rId2" Type="http://schemas.openxmlformats.org/officeDocument/2006/relationships/hyperlink" Target="http://bo-ecli.eu/uploads/deliverables/DeliverableWS3-D2.pdf" TargetMode="External"/><Relationship Id="rId1" Type="http://schemas.openxmlformats.org/officeDocument/2006/relationships/slideLayout" Target="../slideLayouts/slideLayout2.xml"/><Relationship Id="rId5" Type="http://schemas.openxmlformats.org/officeDocument/2006/relationships/hyperlink" Target="http://sinatra.cirsfid.unibo.it/node/formex2akn/" TargetMode="External"/><Relationship Id="rId4" Type="http://schemas.openxmlformats.org/officeDocument/2006/relationships/hyperlink" Target="http://akresolver.cs.unibo.it/examples/ecliConverter.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easyrealestatescript.com/addons.html"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ahUKEwjOzcHawq3UAhVMORQKHa6HBH4QjRwIBw&amp;url=http://www.iconsdb.com/green-icons/document-icon.html&amp;psig=AFQjCNEhfwCAX5hy-viVYF3oF4eleimXsg&amp;ust=1496986296049809" TargetMode="External"/><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hyperlink" Target="http://www.google.it/url?sa=i&amp;rct=j&amp;q=&amp;esrc=s&amp;source=images&amp;cd=&amp;cad=rja&amp;uact=8&amp;ved=0ahUKEwjMgcC9va3UAhWMPBQKHXkVD08QjRwIBw&amp;url=http://helpbmt.com/&amp;psig=AFQjCNELENoSWGgGKXFh56UWV4d9V4vR4w&amp;ust=1496984869019550"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source=images&amp;cd=&amp;cad=rja&amp;uact=8&amp;ved=0ahUKEwiCmsyTwa3UAhUJaxQKHUVRAicQjRwIBw&amp;url=http://www.iconsdb.com/gray-icons/document-icon.html&amp;psig=AFQjCNGa2NovLR9hM70FIt7My6uV5JwtWQ&amp;ust=1496985883145815" TargetMode="External"/><Relationship Id="rId5" Type="http://schemas.openxmlformats.org/officeDocument/2006/relationships/hyperlink" Target="http://www.google.it/url?sa=i&amp;rct=j&amp;q=&amp;esrc=s&amp;source=images&amp;cd=&amp;cad=rja&amp;uact=8&amp;ved=0ahUKEwjZpqH8wK3UAhUG1RQKHUlnCA8QjRwIBw&amp;url=http://www.iconsdb.com/gray-icons/document-icon.html&amp;psig=AFQjCNGa2NovLR9hM70FIt7My6uV5JwtWQ&amp;ust=1496985883145815" TargetMode="External"/><Relationship Id="rId4" Type="http://schemas.openxmlformats.org/officeDocument/2006/relationships/hyperlink" Target="http://www.google.it/url?sa=i&amp;rct=j&amp;q=&amp;esrc=s&amp;source=images&amp;cd=&amp;cad=rja&amp;uact=8&amp;ved=&amp;url=http://www.iconsdb.com/orange-icons/document-icon.html&amp;psig=AFQjCNHrtAZ7QefPrDhGY1Itc27wT3WwJw&amp;ust=1496985815996398"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ahUKEwihncKlw63UAhXFWhQKHY-hAeYQjRwIBw&amp;url=http://www.laosa.co.za/region/gauteng/&amp;psig=AFQjCNGJ_PtGakGI1VfdiE8gVqDyr_5I2A&amp;ust=1496986416770874" TargetMode="External"/><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hyperlink" Target="https://www.google.it/url?sa=i&amp;rct=j&amp;q=&amp;esrc=s&amp;source=images&amp;cd=&amp;cad=rja&amp;uact=8&amp;ved=0ahUKEwirgpvXva3UAhVJbhQKHRWoAEoQjRwIBw&amp;url=https://www.iconfinder.com/icons/508376/company_customers_friends_group_management_managers_people_icon&amp;psig=AFQjCNEZZaXjPEEkhi2iPkSgXCkHS-WAlQ&amp;ust=1496984948519974"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source=images&amp;cd=&amp;cad=rja&amp;uact=8&amp;ved=0ahUKEwjOzcHawq3UAhVMORQKHa6HBH4QjRwIBw&amp;url=http://www.iconsdb.com/green-icons/document-icon.html&amp;psig=AFQjCNEhfwCAX5hy-viVYF3oF4eleimXsg&amp;ust=1496986296049809" TargetMode="External"/><Relationship Id="rId11" Type="http://schemas.openxmlformats.org/officeDocument/2006/relationships/image" Target="../media/image16.png"/><Relationship Id="rId5" Type="http://schemas.openxmlformats.org/officeDocument/2006/relationships/image" Target="../media/image14.jpeg"/><Relationship Id="rId10" Type="http://schemas.openxmlformats.org/officeDocument/2006/relationships/hyperlink" Target="https://www.google.it/url?sa=i&amp;rct=j&amp;q=&amp;esrc=s&amp;source=images&amp;cd=&amp;cad=rja&amp;uact=8&amp;ved=0ahUKEwiqvY7zw63UAhUGWRQKHexmD-IQjRwIBw&amp;url=https://www.iconfinder.com/icons/675798/attorney_court_inquest_judge_judiciary_justice_tribunal_icon&amp;psig=AFQjCNGP5n39pdKeaQMqabC3ublgePnTLw&amp;ust=1496986576968422" TargetMode="External"/><Relationship Id="rId4" Type="http://schemas.openxmlformats.org/officeDocument/2006/relationships/hyperlink" Target="http://www.google.it/url?sa=i&amp;rct=j&amp;q=&amp;esrc=s&amp;source=images&amp;cd=&amp;cad=rja&amp;uact=8&amp;ved=0ahUKEwjMgcC9va3UAhWMPBQKHXkVD08QjRwIBw&amp;url=http://helpbmt.com/&amp;psig=AFQjCNELENoSWGgGKXFh56UWV4d9V4vR4w&amp;ust=1496984869019550"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hyperlink" Target="http://www.google.it/url?sa=i&amp;rct=j&amp;q=&amp;esrc=s&amp;source=images&amp;cd=&amp;cad=rja&amp;uact=8&amp;ved=0ahUKEwjMgcC9va3UAhWMPBQKHXkVD08QjRwIBw&amp;url=http://helpbmt.com/&amp;psig=AFQjCNELENoSWGgGKXFh56UWV4d9V4vR4w&amp;ust=1496984869019550" TargetMode="External"/><Relationship Id="rId1" Type="http://schemas.openxmlformats.org/officeDocument/2006/relationships/slideLayout" Target="../slideLayouts/slideLayout2.xml"/><Relationship Id="rId6" Type="http://schemas.openxmlformats.org/officeDocument/2006/relationships/hyperlink" Target="http://www.google.it/url?sa=i&amp;rct=j&amp;q=&amp;esrc=s&amp;source=images&amp;cd=&amp;cad=rja&amp;uact=8&amp;ved=0ahUKEwjOzcHawq3UAhVMORQKHa6HBH4QjRwIBw&amp;url=http://www.iconsdb.com/green-icons/document-icon.html&amp;psig=AFQjCNEhfwCAX5hy-viVYF3oF4eleimXsg&amp;ust=1496986296049809" TargetMode="External"/><Relationship Id="rId5" Type="http://schemas.openxmlformats.org/officeDocument/2006/relationships/image" Target="../media/image11.png"/><Relationship Id="rId4" Type="http://schemas.openxmlformats.org/officeDocument/2006/relationships/hyperlink" Target="http://www.google.it/url?sa=i&amp;rct=j&amp;q=&amp;esrc=s&amp;source=images&amp;cd=&amp;cad=rja&amp;uact=8&amp;ved=0ahUKEwiCmsyTwa3UAhUJaxQKHUVRAicQjRwIBw&amp;url=http://www.iconsdb.com/gray-icons/document-icon.html&amp;psig=AFQjCNGa2NovLR9hM70FIt7My6uV5JwtWQ&amp;ust=149698588314581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rct=j&amp;q=&amp;esrc=s&amp;source=images&amp;cd=&amp;cad=rja&amp;uact=8&amp;ved=0ahUKEwjK8P7sxq3UAhWCWRQKHUqQAe0QjRwIBw&amp;url=https://www.zazzle.com/baby+blue+shade+stickers&amp;psig=AFQjCNGGdfDE4pEJQXI-nHQKXMe7kon0IA&amp;ust=149698740286488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0"/>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413125" y="462922"/>
            <a:ext cx="4885055" cy="1883403"/>
            <a:chOff x="2862263" y="461786"/>
            <a:chExt cx="6057900" cy="1884539"/>
          </a:xfrm>
        </p:grpSpPr>
        <p:sp>
          <p:nvSpPr>
            <p:cNvPr id="2057" name="Titel 1"/>
            <p:cNvSpPr>
              <a:spLocks/>
            </p:cNvSpPr>
            <p:nvPr/>
          </p:nvSpPr>
          <p:spPr bwMode="auto">
            <a:xfrm>
              <a:off x="2862263" y="461786"/>
              <a:ext cx="6057900" cy="523536"/>
            </a:xfrm>
            <a:prstGeom prst="rect">
              <a:avLst/>
            </a:prstGeom>
            <a:noFill/>
            <a:ln w="9525">
              <a:noFill/>
              <a:miter lim="800000"/>
              <a:headEnd/>
              <a:tailEnd/>
            </a:ln>
          </p:spPr>
          <p:txBody>
            <a:bodyPr lIns="0" tIns="0" rIns="0" bIns="0">
              <a:spAutoFit/>
            </a:bodyPr>
            <a:lstStyle/>
            <a:p>
              <a:pPr algn="l">
                <a:lnSpc>
                  <a:spcPct val="85000"/>
                </a:lnSpc>
              </a:pPr>
              <a:r>
                <a:rPr lang="en-US" altLang="el-GR" sz="4000" b="1" noProof="1" smtClean="0">
                  <a:solidFill>
                    <a:srgbClr val="006C87"/>
                  </a:solidFill>
                  <a:latin typeface="Roboto Bk" pitchFamily="2" charset="0"/>
                  <a:ea typeface="Roboto Bk" pitchFamily="2" charset="0"/>
                  <a:cs typeface="Roboto" pitchFamily="2" charset="0"/>
                </a:rPr>
                <a:t>ECLI 2.0</a:t>
              </a:r>
              <a:endParaRPr lang="en-US" altLang="el-GR" sz="4000" b="1" noProof="1">
                <a:solidFill>
                  <a:srgbClr val="006C87"/>
                </a:solidFill>
                <a:latin typeface="Roboto Bk" pitchFamily="2" charset="0"/>
                <a:ea typeface="Roboto Bk" pitchFamily="2" charset="0"/>
                <a:cs typeface="Roboto" pitchFamily="2" charset="0"/>
              </a:endParaRPr>
            </a:p>
          </p:txBody>
        </p:sp>
        <p:sp>
          <p:nvSpPr>
            <p:cNvPr id="2058" name="Untertitel 2"/>
            <p:cNvSpPr>
              <a:spLocks/>
            </p:cNvSpPr>
            <p:nvPr/>
          </p:nvSpPr>
          <p:spPr bwMode="auto">
            <a:xfrm>
              <a:off x="2862263" y="2135584"/>
              <a:ext cx="4805362" cy="210741"/>
            </a:xfrm>
            <a:prstGeom prst="rect">
              <a:avLst/>
            </a:prstGeom>
            <a:noFill/>
            <a:ln w="9525">
              <a:noFill/>
              <a:miter lim="800000"/>
              <a:headEnd/>
              <a:tailEnd/>
            </a:ln>
          </p:spPr>
          <p:txBody>
            <a:bodyPr lIns="0" tIns="0" rIns="0" bIns="0"/>
            <a:lstStyle/>
            <a:p>
              <a:pPr algn="l">
                <a:lnSpc>
                  <a:spcPct val="75000"/>
                </a:lnSpc>
                <a:spcBef>
                  <a:spcPct val="20000"/>
                </a:spcBef>
              </a:pPr>
              <a:r>
                <a:rPr lang="en-US" altLang="el-GR" sz="1500" noProof="1" smtClean="0">
                  <a:solidFill>
                    <a:srgbClr val="006C87"/>
                  </a:solidFill>
                  <a:latin typeface="Roboto" pitchFamily="2" charset="0"/>
                  <a:ea typeface="Roboto" pitchFamily="2" charset="0"/>
                  <a:cs typeface="Roboto" pitchFamily="2" charset="0"/>
                </a:rPr>
                <a:t>| Athens|  08-06-2017</a:t>
              </a:r>
              <a:endParaRPr lang="en-US" altLang="el-GR" sz="1500" noProof="1">
                <a:solidFill>
                  <a:srgbClr val="006C87"/>
                </a:solidFill>
                <a:latin typeface="Roboto" pitchFamily="2" charset="0"/>
                <a:ea typeface="Roboto" pitchFamily="2" charset="0"/>
                <a:cs typeface="Roboto" pitchFamily="2" charset="0"/>
              </a:endParaRP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3" y="2919046"/>
            <a:ext cx="3154778" cy="2053883"/>
          </a:xfrm>
          <a:prstGeom prst="rect">
            <a:avLst/>
          </a:prstGeom>
          <a:noFill/>
          <a:ln w="9525">
            <a:noFill/>
            <a:miter lim="800000"/>
            <a:headEnd/>
            <a:tailEnd/>
          </a:ln>
        </p:spPr>
        <p:txBody>
          <a:bodyPr lIns="0" tIns="0" rIns="0" bIns="0"/>
          <a:lstStyle/>
          <a:p>
            <a:pPr algn="l">
              <a:spcBef>
                <a:spcPct val="20000"/>
              </a:spcBef>
            </a:pPr>
            <a:r>
              <a:rPr lang="en-US" altLang="el-GR" b="1" noProof="1" smtClean="0">
                <a:solidFill>
                  <a:srgbClr val="006C87"/>
                </a:solidFill>
                <a:latin typeface="Roboto" pitchFamily="2" charset="0"/>
                <a:ea typeface="Roboto" pitchFamily="2" charset="0"/>
                <a:cs typeface="Roboto" pitchFamily="2" charset="0"/>
              </a:rPr>
              <a:t>Monica Palmirani, University of Bologna</a:t>
            </a:r>
          </a:p>
          <a:p>
            <a:pPr algn="l">
              <a:spcBef>
                <a:spcPct val="20000"/>
              </a:spcBef>
            </a:pPr>
            <a:r>
              <a:rPr lang="en-US" altLang="el-GR" b="1" noProof="1" smtClean="0">
                <a:solidFill>
                  <a:srgbClr val="006C87"/>
                </a:solidFill>
                <a:latin typeface="Roboto" pitchFamily="2" charset="0"/>
                <a:ea typeface="Roboto" pitchFamily="2" charset="0"/>
                <a:cs typeface="Roboto" pitchFamily="2" charset="0"/>
              </a:rPr>
              <a:t>Fabio Vitali, University of Bologna</a:t>
            </a:r>
          </a:p>
          <a:p>
            <a:pPr algn="l">
              <a:spcBef>
                <a:spcPct val="20000"/>
              </a:spcBef>
            </a:pPr>
            <a:r>
              <a:rPr lang="en-US" altLang="el-GR" b="1" noProof="1" smtClean="0">
                <a:solidFill>
                  <a:srgbClr val="006C87"/>
                </a:solidFill>
                <a:latin typeface="Roboto" pitchFamily="2" charset="0"/>
                <a:ea typeface="Roboto" pitchFamily="2" charset="0"/>
                <a:cs typeface="Roboto" pitchFamily="2" charset="0"/>
              </a:rPr>
              <a:t>Marc van </a:t>
            </a:r>
            <a:r>
              <a:rPr lang="en-US" altLang="el-GR" b="1" noProof="1">
                <a:solidFill>
                  <a:srgbClr val="006C87"/>
                </a:solidFill>
                <a:latin typeface="Roboto" pitchFamily="2" charset="0"/>
                <a:ea typeface="Roboto" pitchFamily="2" charset="0"/>
                <a:cs typeface="Roboto" pitchFamily="2" charset="0"/>
              </a:rPr>
              <a:t>Opijnen, UBR|KOOP</a:t>
            </a:r>
          </a:p>
          <a:p>
            <a:pPr algn="l">
              <a:spcBef>
                <a:spcPct val="20000"/>
              </a:spcBef>
            </a:pPr>
            <a:r>
              <a:rPr lang="en-US" altLang="el-GR" b="1" noProof="1" smtClean="0">
                <a:solidFill>
                  <a:srgbClr val="006C87"/>
                </a:solidFill>
                <a:latin typeface="Roboto" pitchFamily="2" charset="0"/>
                <a:ea typeface="Roboto" pitchFamily="2" charset="0"/>
                <a:cs typeface="Roboto" pitchFamily="2" charset="0"/>
              </a:rPr>
              <a:t>Jos </a:t>
            </a:r>
            <a:r>
              <a:rPr lang="en-US" altLang="el-GR" b="1" noProof="1">
                <a:solidFill>
                  <a:srgbClr val="006C87"/>
                </a:solidFill>
                <a:latin typeface="Roboto" pitchFamily="2" charset="0"/>
                <a:ea typeface="Roboto" pitchFamily="2" charset="0"/>
                <a:cs typeface="Roboto" pitchFamily="2" charset="0"/>
              </a:rPr>
              <a:t>van den </a:t>
            </a:r>
            <a:r>
              <a:rPr lang="en-US" altLang="el-GR" b="1" noProof="1" smtClean="0">
                <a:solidFill>
                  <a:srgbClr val="006C87"/>
                </a:solidFill>
                <a:latin typeface="Roboto" pitchFamily="2" charset="0"/>
                <a:ea typeface="Roboto" pitchFamily="2" charset="0"/>
                <a:cs typeface="Roboto" pitchFamily="2" charset="0"/>
              </a:rPr>
              <a:t>Oever, UBR|KOOP</a:t>
            </a:r>
          </a:p>
          <a:p>
            <a:pPr algn="l">
              <a:spcBef>
                <a:spcPct val="20000"/>
              </a:spcBef>
            </a:pPr>
            <a:r>
              <a:rPr lang="en-US" altLang="el-GR" b="1" noProof="1" smtClean="0">
                <a:solidFill>
                  <a:srgbClr val="006C87"/>
                </a:solidFill>
                <a:latin typeface="Roboto" pitchFamily="2" charset="0"/>
                <a:ea typeface="Roboto" pitchFamily="2" charset="0"/>
                <a:cs typeface="Roboto" pitchFamily="2" charset="0"/>
              </a:rPr>
              <a:t>Tommaso Agnoloni, ITTG-CNR</a:t>
            </a:r>
          </a:p>
          <a:p>
            <a:pPr algn="l">
              <a:spcBef>
                <a:spcPct val="20000"/>
              </a:spcBef>
            </a:pPr>
            <a:endParaRPr lang="en-US" altLang="el-GR" b="1" noProof="1">
              <a:solidFill>
                <a:srgbClr val="006C87"/>
              </a:solidFill>
              <a:latin typeface="Roboto" pitchFamily="2" charset="0"/>
              <a:ea typeface="Roboto" pitchFamily="2" charset="0"/>
              <a:cs typeface="Roboto" pitchFamily="2" charset="0"/>
            </a:endParaRPr>
          </a:p>
          <a:p>
            <a:pPr algn="l">
              <a:spcBef>
                <a:spcPct val="20000"/>
              </a:spcBef>
            </a:pPr>
            <a:endParaRPr lang="en-US" altLang="el-GR" b="1" noProof="1">
              <a:solidFill>
                <a:srgbClr val="006C87"/>
              </a:solidFill>
              <a:latin typeface="Roboto" pitchFamily="2" charset="0"/>
              <a:ea typeface="Roboto" pitchFamily="2" charset="0"/>
              <a:cs typeface="Roboto" pitchFamily="2" charset="0"/>
            </a:endParaRPr>
          </a:p>
          <a:p>
            <a:pPr algn="l">
              <a:spcBef>
                <a:spcPct val="20000"/>
              </a:spcBef>
            </a:pPr>
            <a:r>
              <a:rPr lang="en-US" altLang="el-GR" i="1" noProof="1">
                <a:solidFill>
                  <a:srgbClr val="006C87"/>
                </a:solidFill>
                <a:latin typeface="Roboto" pitchFamily="2" charset="0"/>
                <a:ea typeface="Roboto" pitchFamily="2" charset="0"/>
                <a:cs typeface="Roboto" pitchFamily="2" charset="0"/>
              </a:rPr>
              <a:t> </a:t>
            </a:r>
          </a:p>
          <a:p>
            <a:pPr algn="l">
              <a:spcBef>
                <a:spcPct val="20000"/>
              </a:spcBef>
            </a:pPr>
            <a:endParaRPr lang="en-US" altLang="el-GR"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i="1" noProof="1">
              <a:solidFill>
                <a:srgbClr val="006C87"/>
              </a:solidFill>
              <a:latin typeface="Roboto" pitchFamily="2" charset="0"/>
              <a:ea typeface="Roboto" pitchFamily="2" charset="0"/>
              <a:cs typeface="Roboto"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2000"/>
                                        <p:tgtEl>
                                          <p:spTgt spid="2055"/>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9100" y="206375"/>
            <a:ext cx="6997700" cy="857250"/>
          </a:xfrm>
        </p:spPr>
        <p:txBody>
          <a:bodyPr/>
          <a:lstStyle/>
          <a:p>
            <a:r>
              <a:rPr lang="en-US" sz="2400" i="1" dirty="0" smtClean="0"/>
              <a:t>1. Mixed </a:t>
            </a:r>
            <a:r>
              <a:rPr lang="en-US" sz="2400" i="1" dirty="0"/>
              <a:t>information </a:t>
            </a:r>
            <a:r>
              <a:rPr lang="en-US" sz="2400" i="1" dirty="0" smtClean="0"/>
              <a:t>within the </a:t>
            </a:r>
            <a:r>
              <a:rPr lang="en-US" sz="2400" i="1" dirty="0"/>
              <a:t>fifth element</a:t>
            </a:r>
            <a:endParaRPr lang="it-IT" sz="2400" dirty="0"/>
          </a:p>
        </p:txBody>
      </p:sp>
      <p:sp>
        <p:nvSpPr>
          <p:cNvPr id="3" name="Segnaposto contenuto 2"/>
          <p:cNvSpPr>
            <a:spLocks noGrp="1"/>
          </p:cNvSpPr>
          <p:nvPr>
            <p:ph idx="1"/>
          </p:nvPr>
        </p:nvSpPr>
        <p:spPr>
          <a:xfrm>
            <a:off x="1828800" y="908050"/>
            <a:ext cx="6858000" cy="3568700"/>
          </a:xfrm>
        </p:spPr>
        <p:txBody>
          <a:bodyPr/>
          <a:lstStyle/>
          <a:p>
            <a:r>
              <a:rPr lang="en-US" sz="1800" dirty="0"/>
              <a:t>F</a:t>
            </a:r>
            <a:r>
              <a:rPr lang="en-US" sz="1800" dirty="0" smtClean="0"/>
              <a:t>undamental </a:t>
            </a:r>
            <a:r>
              <a:rPr lang="en-US" sz="1800" dirty="0"/>
              <a:t>principles of ECLI identifier are </a:t>
            </a:r>
            <a:endParaRPr lang="en-US" sz="1800" dirty="0" smtClean="0"/>
          </a:p>
          <a:p>
            <a:pPr lvl="1"/>
            <a:r>
              <a:rPr lang="en-US" sz="1400" dirty="0" smtClean="0"/>
              <a:t>uniqueness</a:t>
            </a:r>
            <a:r>
              <a:rPr lang="en-US" sz="1400" dirty="0"/>
              <a:t>, </a:t>
            </a:r>
            <a:endParaRPr lang="en-US" sz="1400" dirty="0" smtClean="0"/>
          </a:p>
          <a:p>
            <a:pPr lvl="1"/>
            <a:r>
              <a:rPr lang="en-US" sz="1400" dirty="0" smtClean="0"/>
              <a:t>usability</a:t>
            </a:r>
            <a:r>
              <a:rPr lang="en-US" sz="1400" dirty="0"/>
              <a:t>, </a:t>
            </a:r>
            <a:endParaRPr lang="en-US" sz="1400" dirty="0" smtClean="0"/>
          </a:p>
          <a:p>
            <a:pPr lvl="1"/>
            <a:r>
              <a:rPr lang="en-US" sz="1400" dirty="0" smtClean="0"/>
              <a:t>interoperability </a:t>
            </a:r>
            <a:r>
              <a:rPr lang="en-US" sz="1400" dirty="0"/>
              <a:t>among different judiciary system practices, </a:t>
            </a:r>
            <a:endParaRPr lang="en-US" sz="1400" dirty="0" smtClean="0"/>
          </a:p>
          <a:p>
            <a:pPr lvl="1"/>
            <a:r>
              <a:rPr lang="en-US" sz="1400" dirty="0" smtClean="0"/>
              <a:t>clearness and</a:t>
            </a:r>
          </a:p>
          <a:p>
            <a:pPr lvl="1"/>
            <a:r>
              <a:rPr lang="en-US" sz="1400" dirty="0" smtClean="0"/>
              <a:t>transparency </a:t>
            </a:r>
            <a:r>
              <a:rPr lang="en-US" sz="1400" dirty="0"/>
              <a:t>of each part. </a:t>
            </a:r>
            <a:endParaRPr lang="en-US" sz="1400" dirty="0" smtClean="0"/>
          </a:p>
          <a:p>
            <a:r>
              <a:rPr lang="en-US" sz="1800" dirty="0" smtClean="0"/>
              <a:t>Some </a:t>
            </a:r>
            <a:r>
              <a:rPr lang="en-US" sz="1800" dirty="0"/>
              <a:t>national legal practices </a:t>
            </a:r>
            <a:r>
              <a:rPr lang="en-US" sz="1800" dirty="0" smtClean="0"/>
              <a:t>use the </a:t>
            </a:r>
            <a:r>
              <a:rPr lang="en-US" sz="1800" b="1" dirty="0">
                <a:solidFill>
                  <a:srgbClr val="C00000"/>
                </a:solidFill>
              </a:rPr>
              <a:t>number case </a:t>
            </a:r>
            <a:r>
              <a:rPr lang="en-US" sz="1800" dirty="0"/>
              <a:t>in the </a:t>
            </a:r>
            <a:r>
              <a:rPr lang="en-US" sz="1800" dirty="0" smtClean="0"/>
              <a:t>identifier and extra information are routinely included in the </a:t>
            </a:r>
            <a:r>
              <a:rPr lang="en-US" sz="1800" dirty="0"/>
              <a:t>fifth </a:t>
            </a:r>
            <a:r>
              <a:rPr lang="en-US" sz="1800" dirty="0" smtClean="0"/>
              <a:t>element.</a:t>
            </a:r>
          </a:p>
          <a:p>
            <a:r>
              <a:rPr lang="en-US" sz="1400" b="1" dirty="0">
                <a:solidFill>
                  <a:srgbClr val="002060"/>
                </a:solidFill>
              </a:rPr>
              <a:t>ECLI 1.0 </a:t>
            </a:r>
            <a:r>
              <a:rPr lang="it-IT" sz="1400" dirty="0"/>
              <a:t>ECLI:CE:ECHR:1993:</a:t>
            </a:r>
            <a:r>
              <a:rPr lang="it-IT" sz="1400" b="1" dirty="0">
                <a:solidFill>
                  <a:srgbClr val="0000CC"/>
                </a:solidFill>
              </a:rPr>
              <a:t>0422</a:t>
            </a:r>
            <a:r>
              <a:rPr lang="it-IT" sz="1400" dirty="0"/>
              <a:t>JUD001507089</a:t>
            </a:r>
          </a:p>
          <a:p>
            <a:r>
              <a:rPr lang="it-IT" sz="1400" b="1" dirty="0">
                <a:solidFill>
                  <a:srgbClr val="C00000"/>
                </a:solidFill>
              </a:rPr>
              <a:t>ECLI 2.0 </a:t>
            </a:r>
            <a:r>
              <a:rPr lang="it-IT" sz="1400" dirty="0"/>
              <a:t>ECLI:CE:ECHR:</a:t>
            </a:r>
            <a:r>
              <a:rPr lang="it-IT" sz="1400" b="1" dirty="0">
                <a:solidFill>
                  <a:srgbClr val="C00000"/>
                </a:solidFill>
              </a:rPr>
              <a:t>19930422</a:t>
            </a:r>
            <a:r>
              <a:rPr lang="it-IT" sz="1400" dirty="0"/>
              <a:t>:JUD001507089</a:t>
            </a:r>
          </a:p>
          <a:p>
            <a:r>
              <a:rPr lang="en-US" sz="1400" b="1" dirty="0" smtClean="0">
                <a:solidFill>
                  <a:srgbClr val="002060"/>
                </a:solidFill>
              </a:rPr>
              <a:t>ECLI 1.0  </a:t>
            </a:r>
            <a:r>
              <a:rPr lang="en-US" sz="1400" dirty="0" smtClean="0"/>
              <a:t>ECLI:DE:BVerwG:2014:</a:t>
            </a:r>
            <a:r>
              <a:rPr lang="en-US" sz="1400" b="1" dirty="0" smtClean="0">
                <a:solidFill>
                  <a:srgbClr val="0000CC"/>
                </a:solidFill>
              </a:rPr>
              <a:t>060314</a:t>
            </a:r>
            <a:r>
              <a:rPr lang="en-US" sz="1400" dirty="0" smtClean="0"/>
              <a:t>B9C6.12.0</a:t>
            </a:r>
          </a:p>
          <a:p>
            <a:r>
              <a:rPr lang="it-IT" sz="1400" b="1" dirty="0" smtClean="0">
                <a:solidFill>
                  <a:srgbClr val="C00000"/>
                </a:solidFill>
              </a:rPr>
              <a:t>ECLI 2.0  </a:t>
            </a:r>
            <a:r>
              <a:rPr lang="it-IT" sz="1400" dirty="0" smtClean="0"/>
              <a:t>ECLI:DE:BVerwG:</a:t>
            </a:r>
            <a:r>
              <a:rPr lang="it-IT" sz="1400" b="1" dirty="0" smtClean="0">
                <a:solidFill>
                  <a:srgbClr val="C00000"/>
                </a:solidFill>
              </a:rPr>
              <a:t>20140306</a:t>
            </a:r>
            <a:r>
              <a:rPr lang="it-IT" sz="1400" dirty="0" smtClean="0"/>
              <a:t>:B9C6.12.0</a:t>
            </a:r>
          </a:p>
          <a:p>
            <a:r>
              <a:rPr lang="en-US" sz="1400" b="1" dirty="0" smtClean="0">
                <a:solidFill>
                  <a:srgbClr val="002060"/>
                </a:solidFill>
              </a:rPr>
              <a:t>ECLI </a:t>
            </a:r>
            <a:r>
              <a:rPr lang="en-US" sz="1400" b="1" dirty="0">
                <a:solidFill>
                  <a:srgbClr val="002060"/>
                </a:solidFill>
              </a:rPr>
              <a:t>1.0 </a:t>
            </a:r>
            <a:r>
              <a:rPr lang="it-IT" sz="1400" dirty="0" smtClean="0"/>
              <a:t>ECLI:FR:CESSR:2014:351618.</a:t>
            </a:r>
            <a:r>
              <a:rPr lang="it-IT" sz="1400" b="1" dirty="0" smtClean="0">
                <a:solidFill>
                  <a:srgbClr val="C00000"/>
                </a:solidFill>
              </a:rPr>
              <a:t>20140326</a:t>
            </a:r>
          </a:p>
          <a:p>
            <a:r>
              <a:rPr lang="it-IT" sz="1400" b="1" dirty="0">
                <a:solidFill>
                  <a:srgbClr val="C00000"/>
                </a:solidFill>
              </a:rPr>
              <a:t>ECLI 2.0 </a:t>
            </a:r>
            <a:r>
              <a:rPr lang="it-IT" sz="1400" dirty="0" smtClean="0"/>
              <a:t>ECLI:FR:CESSR:</a:t>
            </a:r>
            <a:r>
              <a:rPr lang="it-IT" sz="1400" b="1" dirty="0" smtClean="0">
                <a:solidFill>
                  <a:srgbClr val="0000CC"/>
                </a:solidFill>
              </a:rPr>
              <a:t>20140326</a:t>
            </a:r>
            <a:r>
              <a:rPr lang="it-IT" sz="1400" dirty="0" smtClean="0"/>
              <a:t>:351618.</a:t>
            </a:r>
            <a:endParaRPr lang="it-IT" sz="1400" dirty="0"/>
          </a:p>
          <a:p>
            <a:endParaRPr lang="it-IT" sz="1800" i="1"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10</a:t>
            </a:fld>
            <a:endParaRPr lang="en-US" altLang="el-GR"/>
          </a:p>
        </p:txBody>
      </p:sp>
    </p:spTree>
    <p:extLst>
      <p:ext uri="{BB962C8B-B14F-4D97-AF65-F5344CB8AC3E}">
        <p14:creationId xmlns:p14="http://schemas.microsoft.com/office/powerpoint/2010/main" val="1426773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206375"/>
            <a:ext cx="7010400" cy="857250"/>
          </a:xfrm>
        </p:spPr>
        <p:txBody>
          <a:bodyPr/>
          <a:lstStyle/>
          <a:p>
            <a:r>
              <a:rPr lang="en-US" sz="2400" i="1" dirty="0" smtClean="0"/>
              <a:t>2. </a:t>
            </a:r>
            <a:r>
              <a:rPr lang="en-US" sz="2400" i="1" dirty="0"/>
              <a:t>Length of the third element is too limited</a:t>
            </a:r>
            <a:endParaRPr lang="it-IT" sz="2400" dirty="0"/>
          </a:p>
        </p:txBody>
      </p:sp>
      <p:sp>
        <p:nvSpPr>
          <p:cNvPr id="3" name="Segnaposto contenuto 2"/>
          <p:cNvSpPr>
            <a:spLocks noGrp="1"/>
          </p:cNvSpPr>
          <p:nvPr>
            <p:ph idx="1"/>
          </p:nvPr>
        </p:nvSpPr>
        <p:spPr>
          <a:xfrm>
            <a:off x="1828800" y="1200150"/>
            <a:ext cx="6858000" cy="3568700"/>
          </a:xfrm>
        </p:spPr>
        <p:txBody>
          <a:bodyPr/>
          <a:lstStyle/>
          <a:p>
            <a:r>
              <a:rPr lang="en-US" sz="1800" dirty="0"/>
              <a:t>S</a:t>
            </a:r>
            <a:r>
              <a:rPr lang="en-US" sz="1800" dirty="0" smtClean="0"/>
              <a:t>everal </a:t>
            </a:r>
            <a:r>
              <a:rPr lang="en-US" sz="1800" dirty="0"/>
              <a:t>countries need more than seven characters for expressing the court code in order to be closer with their judiciary system citation </a:t>
            </a:r>
            <a:r>
              <a:rPr lang="en-US" sz="1800" dirty="0" smtClean="0"/>
              <a:t>tradition.</a:t>
            </a:r>
          </a:p>
          <a:p>
            <a:endParaRPr lang="en-US" sz="1800" dirty="0"/>
          </a:p>
          <a:p>
            <a:r>
              <a:rPr lang="en-US" sz="1800" dirty="0" smtClean="0"/>
              <a:t>ECLI 2.0 extends the maximum allowable length of the third element from 7 to 12 characters </a:t>
            </a:r>
            <a:r>
              <a:rPr lang="en-US" sz="1800" i="1" dirty="0" smtClean="0"/>
              <a:t>(only when necessary)</a:t>
            </a:r>
            <a:r>
              <a:rPr lang="en-US" sz="1800" dirty="0" smtClean="0"/>
              <a:t>.</a:t>
            </a:r>
          </a:p>
          <a:p>
            <a:endParaRPr lang="it-IT" sz="1800" i="1"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11</a:t>
            </a:fld>
            <a:endParaRPr lang="en-US" altLang="el-GR"/>
          </a:p>
        </p:txBody>
      </p:sp>
    </p:spTree>
    <p:extLst>
      <p:ext uri="{BB962C8B-B14F-4D97-AF65-F5344CB8AC3E}">
        <p14:creationId xmlns:p14="http://schemas.microsoft.com/office/powerpoint/2010/main" val="369833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206375"/>
            <a:ext cx="7010400" cy="857250"/>
          </a:xfrm>
        </p:spPr>
        <p:txBody>
          <a:bodyPr/>
          <a:lstStyle/>
          <a:p>
            <a:r>
              <a:rPr lang="en-US" sz="2000" i="1" dirty="0" smtClean="0"/>
              <a:t>3. Unclear </a:t>
            </a:r>
            <a:r>
              <a:rPr lang="en-US" sz="2000" i="1" dirty="0"/>
              <a:t>subdivision of the </a:t>
            </a:r>
            <a:r>
              <a:rPr lang="en-US" sz="2000" i="1" dirty="0" smtClean="0"/>
              <a:t/>
            </a:r>
            <a:br>
              <a:rPr lang="en-US" sz="2000" i="1" dirty="0" smtClean="0"/>
            </a:br>
            <a:r>
              <a:rPr lang="en-US" sz="2000" i="1" dirty="0" smtClean="0"/>
              <a:t>information between the elements</a:t>
            </a:r>
            <a:endParaRPr lang="it-IT" sz="2000" i="1" dirty="0"/>
          </a:p>
        </p:txBody>
      </p:sp>
      <p:sp>
        <p:nvSpPr>
          <p:cNvPr id="3" name="Segnaposto contenuto 2"/>
          <p:cNvSpPr>
            <a:spLocks noGrp="1"/>
          </p:cNvSpPr>
          <p:nvPr>
            <p:ph idx="1"/>
          </p:nvPr>
        </p:nvSpPr>
        <p:spPr>
          <a:xfrm>
            <a:off x="1803400" y="1063625"/>
            <a:ext cx="7086600" cy="3568700"/>
          </a:xfrm>
        </p:spPr>
        <p:txBody>
          <a:bodyPr/>
          <a:lstStyle/>
          <a:p>
            <a:r>
              <a:rPr lang="en-US" sz="1800" dirty="0" smtClean="0"/>
              <a:t>Several existing </a:t>
            </a:r>
            <a:r>
              <a:rPr lang="en-US" sz="1800" dirty="0"/>
              <a:t>legal standards (e.g., ELI, AKN) already use </a:t>
            </a:r>
            <a:r>
              <a:rPr lang="en-US" sz="1800" dirty="0" smtClean="0"/>
              <a:t>the FRBR </a:t>
            </a:r>
            <a:r>
              <a:rPr lang="en-US" sz="1800" dirty="0"/>
              <a:t>model </a:t>
            </a:r>
            <a:r>
              <a:rPr lang="en-US" sz="1800" dirty="0" smtClean="0"/>
              <a:t>to clearly organize </a:t>
            </a:r>
            <a:r>
              <a:rPr lang="en-US" sz="1800" dirty="0"/>
              <a:t>the </a:t>
            </a:r>
            <a:r>
              <a:rPr lang="en-US" sz="1800" dirty="0" smtClean="0"/>
              <a:t>legal information</a:t>
            </a:r>
          </a:p>
          <a:p>
            <a:r>
              <a:rPr lang="en-US" sz="1800" dirty="0" smtClean="0"/>
              <a:t>ECLI 1.0 </a:t>
            </a:r>
            <a:r>
              <a:rPr lang="en-US" sz="1800" b="1" dirty="0" smtClean="0">
                <a:solidFill>
                  <a:srgbClr val="C00000"/>
                </a:solidFill>
              </a:rPr>
              <a:t>does not discriminate </a:t>
            </a:r>
            <a:r>
              <a:rPr lang="en-US" sz="1800" dirty="0"/>
              <a:t>between temporal </a:t>
            </a:r>
            <a:r>
              <a:rPr lang="en-US" sz="1800" dirty="0" smtClean="0"/>
              <a:t>versions, </a:t>
            </a:r>
            <a:r>
              <a:rPr lang="en-US" sz="1800" dirty="0"/>
              <a:t>linguistic </a:t>
            </a:r>
            <a:r>
              <a:rPr lang="en-US" sz="1800" dirty="0" smtClean="0"/>
              <a:t>variants and/or </a:t>
            </a:r>
            <a:r>
              <a:rPr lang="en-US" sz="1800" dirty="0"/>
              <a:t>editorial </a:t>
            </a:r>
            <a:r>
              <a:rPr lang="en-US" sz="1800" dirty="0" smtClean="0"/>
              <a:t>variants of a text</a:t>
            </a:r>
          </a:p>
          <a:p>
            <a:r>
              <a:rPr lang="en-US" sz="1800" dirty="0" smtClean="0"/>
              <a:t>ECLI 2.0 aims to provide a robust and harmonized method for managing these variants, especially:</a:t>
            </a:r>
          </a:p>
          <a:p>
            <a:pPr lvl="1"/>
            <a:r>
              <a:rPr lang="en-US" sz="1600" b="1" dirty="0" smtClean="0"/>
              <a:t>To distinguish </a:t>
            </a:r>
            <a:r>
              <a:rPr lang="en-US" sz="1600" b="1" dirty="0"/>
              <a:t>between </a:t>
            </a:r>
            <a:r>
              <a:rPr lang="en-US" sz="1600" b="1" dirty="0" smtClean="0"/>
              <a:t>authorial documents and edited ones generated by </a:t>
            </a:r>
            <a:r>
              <a:rPr lang="en-US" sz="1600" b="1" dirty="0"/>
              <a:t>commercial publication </a:t>
            </a:r>
            <a:r>
              <a:rPr lang="en-US" sz="1600" b="1" dirty="0" smtClean="0"/>
              <a:t>processes (</a:t>
            </a:r>
            <a:r>
              <a:rPr lang="en-US" sz="1600" b="1" dirty="0" smtClean="0">
                <a:solidFill>
                  <a:srgbClr val="C00000"/>
                </a:solidFill>
              </a:rPr>
              <a:t>EDITORIAL variants</a:t>
            </a:r>
            <a:r>
              <a:rPr lang="en-US" sz="1600" b="1" dirty="0" smtClean="0"/>
              <a:t>) </a:t>
            </a:r>
          </a:p>
          <a:p>
            <a:pPr lvl="1"/>
            <a:r>
              <a:rPr lang="en-US" sz="1600" b="1" dirty="0" smtClean="0"/>
              <a:t>To identify </a:t>
            </a:r>
            <a:r>
              <a:rPr lang="en-US" sz="1600" b="1" dirty="0" smtClean="0">
                <a:solidFill>
                  <a:srgbClr val="C00000"/>
                </a:solidFill>
              </a:rPr>
              <a:t>LANGUAGE</a:t>
            </a:r>
            <a:r>
              <a:rPr lang="en-US" sz="1600" b="1" dirty="0" smtClean="0"/>
              <a:t> </a:t>
            </a:r>
            <a:r>
              <a:rPr lang="en-US" sz="1600" b="1" dirty="0" smtClean="0">
                <a:solidFill>
                  <a:srgbClr val="C00000"/>
                </a:solidFill>
              </a:rPr>
              <a:t>variants </a:t>
            </a:r>
            <a:r>
              <a:rPr lang="en-US" sz="1600" b="1" dirty="0" smtClean="0"/>
              <a:t>of the same judgment</a:t>
            </a:r>
          </a:p>
          <a:p>
            <a:pPr lvl="1"/>
            <a:r>
              <a:rPr lang="en-US" sz="1600" b="1" dirty="0" smtClean="0"/>
              <a:t>To refer to the correct </a:t>
            </a:r>
            <a:r>
              <a:rPr lang="en-US" sz="1600" b="1" dirty="0" smtClean="0">
                <a:solidFill>
                  <a:srgbClr val="C00000"/>
                </a:solidFill>
              </a:rPr>
              <a:t>CONTENT versions </a:t>
            </a:r>
            <a:r>
              <a:rPr lang="en-US" sz="1600" b="1" dirty="0" smtClean="0"/>
              <a:t>in case of errors/corrigenda</a:t>
            </a:r>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12</a:t>
            </a:fld>
            <a:endParaRPr lang="en-US" altLang="el-GR"/>
          </a:p>
        </p:txBody>
      </p:sp>
    </p:spTree>
    <p:extLst>
      <p:ext uri="{BB962C8B-B14F-4D97-AF65-F5344CB8AC3E}">
        <p14:creationId xmlns:p14="http://schemas.microsoft.com/office/powerpoint/2010/main" val="2767951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71615"/>
            <a:ext cx="2754313" cy="1897198"/>
          </a:xfrm>
          <a:prstGeom prst="rect">
            <a:avLst/>
          </a:prstGeom>
          <a:noFill/>
          <a:ln w="28575" algn="ctr">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2" name="Titolo 1"/>
          <p:cNvSpPr>
            <a:spLocks noGrp="1"/>
          </p:cNvSpPr>
          <p:nvPr>
            <p:ph type="title"/>
          </p:nvPr>
        </p:nvSpPr>
        <p:spPr>
          <a:xfrm>
            <a:off x="1676400" y="206375"/>
            <a:ext cx="7010400" cy="857250"/>
          </a:xfrm>
        </p:spPr>
        <p:txBody>
          <a:bodyPr/>
          <a:lstStyle/>
          <a:p>
            <a:r>
              <a:rPr lang="it-IT" sz="3200" i="1" dirty="0" smtClean="0"/>
              <a:t>3.1 </a:t>
            </a:r>
            <a:r>
              <a:rPr lang="it-IT" sz="3200" i="1" dirty="0" err="1" smtClean="0"/>
              <a:t>Editorial</a:t>
            </a:r>
            <a:r>
              <a:rPr lang="it-IT" sz="3200" i="1" dirty="0" smtClean="0"/>
              <a:t> </a:t>
            </a:r>
            <a:r>
              <a:rPr lang="it-IT" sz="3200" i="1" dirty="0" err="1" smtClean="0"/>
              <a:t>variants</a:t>
            </a:r>
            <a:endParaRPr lang="it-IT" sz="3200" dirty="0"/>
          </a:p>
        </p:txBody>
      </p:sp>
      <p:sp>
        <p:nvSpPr>
          <p:cNvPr id="3" name="Segnaposto contenuto 2"/>
          <p:cNvSpPr>
            <a:spLocks noGrp="1"/>
          </p:cNvSpPr>
          <p:nvPr>
            <p:ph idx="1"/>
          </p:nvPr>
        </p:nvSpPr>
        <p:spPr>
          <a:xfrm>
            <a:off x="1803400" y="1200150"/>
            <a:ext cx="6883400" cy="3394075"/>
          </a:xfrm>
        </p:spPr>
        <p:txBody>
          <a:bodyPr/>
          <a:lstStyle/>
          <a:p>
            <a:r>
              <a:rPr lang="it-IT" sz="2000" dirty="0" err="1" smtClean="0"/>
              <a:t>Editoral</a:t>
            </a:r>
            <a:r>
              <a:rPr lang="it-IT" sz="2000" dirty="0" smtClean="0"/>
              <a:t> </a:t>
            </a:r>
            <a:r>
              <a:rPr lang="it-IT" sz="2000" dirty="0" err="1" smtClean="0"/>
              <a:t>variants</a:t>
            </a:r>
            <a:r>
              <a:rPr lang="it-IT" sz="2000" dirty="0" smtClean="0"/>
              <a:t> are </a:t>
            </a:r>
            <a:r>
              <a:rPr lang="it-IT" sz="2000" dirty="0" err="1" smtClean="0"/>
              <a:t>increasing</a:t>
            </a:r>
            <a:r>
              <a:rPr lang="it-IT" sz="2000" dirty="0" smtClean="0"/>
              <a:t> in the commercial </a:t>
            </a:r>
            <a:r>
              <a:rPr lang="it-IT" sz="2000" dirty="0" err="1" smtClean="0"/>
              <a:t>publishing</a:t>
            </a:r>
            <a:r>
              <a:rPr lang="it-IT" sz="2000" dirty="0" smtClean="0"/>
              <a:t> market. </a:t>
            </a:r>
            <a:r>
              <a:rPr lang="it-IT" sz="2000" dirty="0" err="1" smtClean="0"/>
              <a:t>It</a:t>
            </a:r>
            <a:r>
              <a:rPr lang="it-IT" sz="2000" dirty="0" smtClean="0"/>
              <a:t> </a:t>
            </a:r>
            <a:r>
              <a:rPr lang="it-IT" sz="2000" dirty="0" err="1" smtClean="0"/>
              <a:t>is</a:t>
            </a:r>
            <a:r>
              <a:rPr lang="it-IT" sz="2000" dirty="0" smtClean="0"/>
              <a:t> </a:t>
            </a:r>
            <a:r>
              <a:rPr lang="it-IT" sz="2000" dirty="0" err="1" smtClean="0"/>
              <a:t>recommanded</a:t>
            </a:r>
            <a:r>
              <a:rPr lang="it-IT" sz="2000" dirty="0" smtClean="0"/>
              <a:t> to </a:t>
            </a:r>
            <a:r>
              <a:rPr lang="it-IT" sz="2000" dirty="0" err="1" smtClean="0"/>
              <a:t>distinguish</a:t>
            </a:r>
            <a:r>
              <a:rPr lang="it-IT" sz="2000" dirty="0" smtClean="0"/>
              <a:t> </a:t>
            </a:r>
            <a:r>
              <a:rPr lang="it-IT" sz="2000" dirty="0" err="1" smtClean="0"/>
              <a:t>between</a:t>
            </a:r>
            <a:r>
              <a:rPr lang="it-IT" sz="2000" dirty="0" smtClean="0"/>
              <a:t> the </a:t>
            </a:r>
            <a:r>
              <a:rPr lang="it-IT" sz="2000" dirty="0" err="1" smtClean="0"/>
              <a:t>different</a:t>
            </a:r>
            <a:r>
              <a:rPr lang="it-IT" sz="2000" dirty="0" smtClean="0"/>
              <a:t> </a:t>
            </a:r>
            <a:r>
              <a:rPr lang="it-IT" sz="2000" dirty="0" err="1" smtClean="0"/>
              <a:t>editoral</a:t>
            </a:r>
            <a:r>
              <a:rPr lang="it-IT" sz="2000" dirty="0" smtClean="0"/>
              <a:t> </a:t>
            </a:r>
            <a:r>
              <a:rPr lang="it-IT" sz="2000" dirty="0" err="1" smtClean="0"/>
              <a:t>variants</a:t>
            </a:r>
            <a:endParaRPr lang="it-IT" sz="2000" dirty="0" smtClean="0"/>
          </a:p>
          <a:p>
            <a:r>
              <a:rPr lang="it-IT" sz="2000" dirty="0" smtClean="0"/>
              <a:t> </a:t>
            </a:r>
            <a:r>
              <a:rPr lang="en-US" sz="2000" dirty="0"/>
              <a:t>ECLI: </a:t>
            </a:r>
            <a:r>
              <a:rPr lang="en-US" sz="2000" dirty="0" smtClean="0"/>
              <a:t>ECLI:EU:C:2015:650</a:t>
            </a:r>
            <a:r>
              <a:rPr lang="en-US" sz="2000" b="1" dirty="0" smtClean="0">
                <a:solidFill>
                  <a:srgbClr val="C00000"/>
                </a:solidFill>
              </a:rPr>
              <a:t>(:KLW)</a:t>
            </a:r>
            <a:endParaRPr lang="it-IT" sz="2000" b="1" dirty="0">
              <a:solidFill>
                <a:srgbClr val="C00000"/>
              </a:solidFill>
            </a:endParaRPr>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13</a:t>
            </a:fld>
            <a:endParaRPr lang="en-US" altLang="el-G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273" y="3794610"/>
            <a:ext cx="2676525" cy="1348401"/>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6850" y="3202215"/>
            <a:ext cx="3810000" cy="1709893"/>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5" name="Rettangolo arrotondato 4"/>
          <p:cNvSpPr/>
          <p:nvPr/>
        </p:nvSpPr>
        <p:spPr bwMode="auto">
          <a:xfrm>
            <a:off x="99060" y="4251960"/>
            <a:ext cx="922020" cy="216853"/>
          </a:xfrm>
          <a:prstGeom prst="roundRect">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1262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46250" y="206375"/>
            <a:ext cx="6940550" cy="857250"/>
          </a:xfrm>
        </p:spPr>
        <p:txBody>
          <a:bodyPr/>
          <a:lstStyle/>
          <a:p>
            <a:r>
              <a:rPr lang="it-IT" sz="3200" i="1" dirty="0" smtClean="0"/>
              <a:t>3.2 Language </a:t>
            </a:r>
            <a:r>
              <a:rPr lang="it-IT" sz="3200" i="1" dirty="0" err="1" smtClean="0"/>
              <a:t>variants</a:t>
            </a:r>
            <a:endParaRPr lang="it-IT" i="1" dirty="0"/>
          </a:p>
        </p:txBody>
      </p:sp>
      <p:sp>
        <p:nvSpPr>
          <p:cNvPr id="3" name="Segnaposto contenuto 2"/>
          <p:cNvSpPr>
            <a:spLocks noGrp="1"/>
          </p:cNvSpPr>
          <p:nvPr>
            <p:ph idx="1"/>
          </p:nvPr>
        </p:nvSpPr>
        <p:spPr>
          <a:xfrm>
            <a:off x="1746250" y="1200150"/>
            <a:ext cx="6940550" cy="3394075"/>
          </a:xfrm>
        </p:spPr>
        <p:txBody>
          <a:bodyPr/>
          <a:lstStyle/>
          <a:p>
            <a:pPr marL="0" indent="0">
              <a:buNone/>
            </a:pPr>
            <a:r>
              <a:rPr lang="it-IT" sz="1600" dirty="0" smtClean="0"/>
              <a:t>CELLAR of </a:t>
            </a:r>
            <a:r>
              <a:rPr lang="it-IT" sz="1600" dirty="0" err="1" smtClean="0"/>
              <a:t>Publication</a:t>
            </a:r>
            <a:r>
              <a:rPr lang="it-IT" sz="1600" dirty="0" smtClean="0"/>
              <a:t> Office</a:t>
            </a:r>
            <a:endParaRPr lang="it-IT" sz="1600" dirty="0"/>
          </a:p>
          <a:p>
            <a:r>
              <a:rPr lang="es-ES_tradnl" sz="1600" dirty="0"/>
              <a:t>&lt;IDENTIFIER&gt;ECLI:EU:C:2003:333</a:t>
            </a:r>
            <a:r>
              <a:rPr lang="es-ES_tradnl" sz="1600" dirty="0">
                <a:solidFill>
                  <a:srgbClr val="C00000"/>
                </a:solidFill>
              </a:rPr>
              <a:t>.HRV</a:t>
            </a:r>
            <a:r>
              <a:rPr lang="es-ES_tradnl" sz="1600" dirty="0"/>
              <a:t>&lt;/IDENTIFIER&gt;</a:t>
            </a:r>
            <a:endParaRPr lang="it-IT" sz="1600" dirty="0" smtClean="0"/>
          </a:p>
          <a:p>
            <a:r>
              <a:rPr lang="es-ES_tradnl" sz="1600" dirty="0"/>
              <a:t>http://</a:t>
            </a:r>
            <a:r>
              <a:rPr lang="es-ES_tradnl" sz="1600" dirty="0" smtClean="0"/>
              <a:t>publications.europa.eu/resource/ecli/ECLI%3AEU%3AC%3A2003%3A333</a:t>
            </a:r>
            <a:r>
              <a:rPr lang="es-ES_tradnl" sz="1600" dirty="0" smtClean="0">
                <a:solidFill>
                  <a:srgbClr val="C00000"/>
                </a:solidFill>
              </a:rPr>
              <a:t>.HRV</a:t>
            </a:r>
            <a:endParaRPr lang="it-IT" sz="1600" dirty="0" smtClean="0">
              <a:solidFill>
                <a:srgbClr val="C00000"/>
              </a:solidFill>
            </a:endParaRPr>
          </a:p>
          <a:p>
            <a:endParaRPr lang="it-IT" sz="1600" dirty="0"/>
          </a:p>
          <a:p>
            <a:r>
              <a:rPr lang="it-IT" sz="1600" dirty="0" smtClean="0"/>
              <a:t>http</a:t>
            </a:r>
            <a:r>
              <a:rPr lang="it-IT" sz="1600" dirty="0"/>
              <a:t>://</a:t>
            </a:r>
            <a:r>
              <a:rPr lang="it-IT" sz="1600" dirty="0" smtClean="0"/>
              <a:t>www.bundesverfassungsgericht.de/SharedDocs/Entscheidungen/</a:t>
            </a:r>
            <a:r>
              <a:rPr lang="it-IT" sz="1600" dirty="0" smtClean="0">
                <a:solidFill>
                  <a:srgbClr val="C00000"/>
                </a:solidFill>
              </a:rPr>
              <a:t>DE</a:t>
            </a:r>
            <a:r>
              <a:rPr lang="it-IT" sz="1600" dirty="0" smtClean="0"/>
              <a:t>/2009/06/es20090630_2bve000208.html</a:t>
            </a:r>
            <a:endParaRPr lang="it-IT" sz="1600" dirty="0"/>
          </a:p>
          <a:p>
            <a:r>
              <a:rPr lang="it-IT" sz="1600" dirty="0"/>
              <a:t>http://</a:t>
            </a:r>
            <a:r>
              <a:rPr lang="it-IT" sz="1600" dirty="0" smtClean="0"/>
              <a:t>www.bundesverfassungsgericht.de/SharedDocs/Entscheidungen/</a:t>
            </a:r>
            <a:r>
              <a:rPr lang="it-IT" sz="1600" dirty="0" smtClean="0">
                <a:solidFill>
                  <a:srgbClr val="C00000"/>
                </a:solidFill>
              </a:rPr>
              <a:t>EN</a:t>
            </a:r>
            <a:r>
              <a:rPr lang="it-IT" sz="1600" dirty="0" smtClean="0"/>
              <a:t>/2009/06/es20090630_2bve000208en.html</a:t>
            </a:r>
          </a:p>
          <a:p>
            <a:endParaRPr lang="it-IT" sz="1600" dirty="0" smtClean="0"/>
          </a:p>
          <a:p>
            <a:pPr marL="0" indent="0">
              <a:buNone/>
            </a:pPr>
            <a:r>
              <a:rPr lang="en-US" sz="1600" dirty="0"/>
              <a:t>http://</a:t>
            </a:r>
            <a:r>
              <a:rPr lang="en-US" sz="1600" dirty="0" smtClean="0"/>
              <a:t>data.finlex.fi/oikeus/</a:t>
            </a:r>
            <a:r>
              <a:rPr lang="it-IT" sz="1600" dirty="0" smtClean="0"/>
              <a:t>ECLI:FI:KKO:2001:51</a:t>
            </a:r>
            <a:r>
              <a:rPr lang="en-US" sz="1600" dirty="0" smtClean="0"/>
              <a:t>/</a:t>
            </a:r>
            <a:r>
              <a:rPr lang="en-US" sz="1600" dirty="0" err="1" smtClean="0"/>
              <a:t>swe</a:t>
            </a:r>
            <a:endParaRPr lang="it-IT" sz="1600" dirty="0" smtClean="0"/>
          </a:p>
          <a:p>
            <a:r>
              <a:rPr lang="it-IT" sz="1600" dirty="0" smtClean="0"/>
              <a:t>ECLI </a:t>
            </a:r>
            <a:r>
              <a:rPr lang="it-IT" sz="1600" dirty="0"/>
              <a:t>1.0 </a:t>
            </a:r>
            <a:r>
              <a:rPr lang="it-IT" sz="1600" dirty="0" smtClean="0"/>
              <a:t>ECLI:FI:KKO:2001:51</a:t>
            </a:r>
          </a:p>
          <a:p>
            <a:r>
              <a:rPr lang="it-IT" sz="1600" dirty="0" smtClean="0"/>
              <a:t>ECLI </a:t>
            </a:r>
            <a:r>
              <a:rPr lang="it-IT" sz="1600" dirty="0"/>
              <a:t>2.0 </a:t>
            </a:r>
            <a:r>
              <a:rPr lang="it-IT" sz="1600" dirty="0" smtClean="0"/>
              <a:t>ECLI:FI:KKO:2001:51</a:t>
            </a:r>
            <a:r>
              <a:rPr lang="it-IT" sz="1600" b="1" dirty="0" smtClean="0">
                <a:solidFill>
                  <a:srgbClr val="C00000"/>
                </a:solidFill>
              </a:rPr>
              <a:t>(:</a:t>
            </a:r>
            <a:r>
              <a:rPr lang="it-IT" sz="1600" b="1" dirty="0" err="1" smtClean="0">
                <a:solidFill>
                  <a:srgbClr val="C00000"/>
                </a:solidFill>
              </a:rPr>
              <a:t>swe</a:t>
            </a:r>
            <a:r>
              <a:rPr lang="it-IT" sz="1600" b="1" dirty="0" smtClean="0">
                <a:solidFill>
                  <a:srgbClr val="C00000"/>
                </a:solidFill>
              </a:rPr>
              <a:t>)</a:t>
            </a:r>
          </a:p>
          <a:p>
            <a:endParaRPr lang="it-IT" sz="16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14</a:t>
            </a:fld>
            <a:endParaRPr lang="en-US" altLang="el-GR" dirty="0"/>
          </a:p>
        </p:txBody>
      </p:sp>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12720"/>
            <a:ext cx="1635215" cy="79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Government Site Builder Standardlösung (Link zur Startseite)">
            <a:hlinkClick r:id="rId3" tooltip="Zur Startsei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880"/>
            <a:ext cx="3814718" cy="568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994967"/>
            <a:ext cx="1635216" cy="40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700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15</a:t>
            </a:fld>
            <a:endParaRPr lang="en-US" altLang="el-GR" sz="1400">
              <a:solidFill>
                <a:srgbClr val="000000"/>
              </a:solidFill>
              <a:latin typeface="Roboto Bk" pitchFamily="2" charset="0"/>
              <a:ea typeface="Roboto Bk" pitchFamily="2" charset="0"/>
              <a:cs typeface="Roboto Bk" pitchFamily="2" charset="0"/>
            </a:endParaRPr>
          </a:p>
        </p:txBody>
      </p:sp>
      <p:pic>
        <p:nvPicPr>
          <p:cNvPr id="3" name="Afbeelding 2"/>
          <p:cNvPicPr>
            <a:picLocks noChangeAspect="1"/>
          </p:cNvPicPr>
          <p:nvPr/>
        </p:nvPicPr>
        <p:blipFill rotWithShape="1">
          <a:blip r:embed="rId3"/>
          <a:srcRect b="15188"/>
          <a:stretch/>
        </p:blipFill>
        <p:spPr>
          <a:xfrm>
            <a:off x="1780038" y="1738711"/>
            <a:ext cx="7209524" cy="2697822"/>
          </a:xfrm>
          <a:prstGeom prst="rect">
            <a:avLst/>
          </a:prstGeom>
        </p:spPr>
      </p:pic>
      <p:sp>
        <p:nvSpPr>
          <p:cNvPr id="12" name="Ovaal 11"/>
          <p:cNvSpPr/>
          <p:nvPr/>
        </p:nvSpPr>
        <p:spPr>
          <a:xfrm>
            <a:off x="3606665" y="1668914"/>
            <a:ext cx="457335" cy="543708"/>
          </a:xfrm>
          <a:prstGeom prst="ellipse">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457200" fontAlgn="auto">
              <a:spcBef>
                <a:spcPts val="0"/>
              </a:spcBef>
              <a:spcAft>
                <a:spcPts val="0"/>
              </a:spcAft>
              <a:defRPr/>
            </a:pPr>
            <a:endParaRPr lang="nl-NL" kern="0">
              <a:solidFill>
                <a:prstClr val="white"/>
              </a:solidFill>
              <a:latin typeface="Calibri"/>
            </a:endParaRPr>
          </a:p>
        </p:txBody>
      </p:sp>
      <p:sp>
        <p:nvSpPr>
          <p:cNvPr id="13" name="Ovaal 12"/>
          <p:cNvSpPr/>
          <p:nvPr/>
        </p:nvSpPr>
        <p:spPr>
          <a:xfrm>
            <a:off x="6547421" y="1668914"/>
            <a:ext cx="457335" cy="543708"/>
          </a:xfrm>
          <a:prstGeom prst="ellipse">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457200" fontAlgn="auto">
              <a:spcBef>
                <a:spcPts val="0"/>
              </a:spcBef>
              <a:spcAft>
                <a:spcPts val="0"/>
              </a:spcAft>
              <a:defRPr/>
            </a:pPr>
            <a:endParaRPr lang="nl-NL" kern="0">
              <a:solidFill>
                <a:prstClr val="white"/>
              </a:solidFill>
              <a:latin typeface="Calibri"/>
            </a:endParaRPr>
          </a:p>
        </p:txBody>
      </p:sp>
      <p:sp>
        <p:nvSpPr>
          <p:cNvPr id="14" name="Ovaal 13"/>
          <p:cNvSpPr/>
          <p:nvPr/>
        </p:nvSpPr>
        <p:spPr>
          <a:xfrm>
            <a:off x="4182612" y="1667596"/>
            <a:ext cx="2455255" cy="545025"/>
          </a:xfrm>
          <a:prstGeom prst="ellipse">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457200" fontAlgn="auto">
              <a:spcBef>
                <a:spcPts val="0"/>
              </a:spcBef>
              <a:spcAft>
                <a:spcPts val="0"/>
              </a:spcAft>
              <a:defRPr/>
            </a:pPr>
            <a:endParaRPr lang="nl-NL" kern="0">
              <a:solidFill>
                <a:prstClr val="white"/>
              </a:solidFill>
              <a:latin typeface="Calibri"/>
            </a:endParaRPr>
          </a:p>
        </p:txBody>
      </p:sp>
      <p:sp>
        <p:nvSpPr>
          <p:cNvPr id="15" name="Ovaal 14"/>
          <p:cNvSpPr/>
          <p:nvPr/>
        </p:nvSpPr>
        <p:spPr>
          <a:xfrm>
            <a:off x="4052711" y="1661950"/>
            <a:ext cx="313255" cy="543708"/>
          </a:xfrm>
          <a:prstGeom prst="ellipse">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457200" fontAlgn="auto">
              <a:spcBef>
                <a:spcPts val="0"/>
              </a:spcBef>
              <a:spcAft>
                <a:spcPts val="0"/>
              </a:spcAft>
              <a:defRPr/>
            </a:pPr>
            <a:endParaRPr lang="nl-NL" kern="0">
              <a:solidFill>
                <a:prstClr val="white"/>
              </a:solidFill>
              <a:latin typeface="Calibri"/>
            </a:endParaRPr>
          </a:p>
        </p:txBody>
      </p:sp>
      <p:sp>
        <p:nvSpPr>
          <p:cNvPr id="16" name="Titel 1"/>
          <p:cNvSpPr>
            <a:spLocks/>
          </p:cNvSpPr>
          <p:nvPr/>
        </p:nvSpPr>
        <p:spPr bwMode="auto">
          <a:xfrm>
            <a:off x="1744410" y="1161748"/>
            <a:ext cx="7090912" cy="276999"/>
          </a:xfrm>
          <a:prstGeom prst="rect">
            <a:avLst/>
          </a:prstGeom>
          <a:noFill/>
          <a:ln w="9525">
            <a:noFill/>
            <a:miter lim="800000"/>
            <a:headEnd/>
            <a:tailEnd/>
          </a:ln>
        </p:spPr>
        <p:txBody>
          <a:bodyPr wrap="square" lIns="0" tIns="0" rIns="0" bIns="0">
            <a:spAutoFit/>
          </a:bodyPr>
          <a:lstStyle/>
          <a:p>
            <a:pPr algn="l" eaLnBrk="0" hangingPunct="0"/>
            <a:r>
              <a:rPr lang="en-US" altLang="el-GR" dirty="0">
                <a:latin typeface="+mj-lt"/>
                <a:ea typeface="Roboto" pitchFamily="2" charset="0"/>
                <a:cs typeface="Roboto" pitchFamily="2" charset="0"/>
              </a:rPr>
              <a:t> https://e-</a:t>
            </a:r>
            <a:r>
              <a:rPr lang="en-US" altLang="el-GR" dirty="0" err="1">
                <a:latin typeface="+mj-lt"/>
                <a:ea typeface="Roboto" pitchFamily="2" charset="0"/>
                <a:cs typeface="Roboto" pitchFamily="2" charset="0"/>
              </a:rPr>
              <a:t>justice.europa.eu</a:t>
            </a:r>
            <a:r>
              <a:rPr lang="en-US" altLang="el-GR" dirty="0">
                <a:latin typeface="+mj-lt"/>
                <a:ea typeface="Roboto" pitchFamily="2" charset="0"/>
                <a:cs typeface="Roboto" pitchFamily="2" charset="0"/>
              </a:rPr>
              <a:t>/</a:t>
            </a:r>
            <a:r>
              <a:rPr lang="en-US" altLang="el-GR" dirty="0" err="1">
                <a:latin typeface="+mj-lt"/>
                <a:ea typeface="Roboto" pitchFamily="2" charset="0"/>
                <a:cs typeface="Roboto" pitchFamily="2" charset="0"/>
              </a:rPr>
              <a:t>ecli</a:t>
            </a:r>
            <a:r>
              <a:rPr lang="en-US" altLang="el-GR" dirty="0">
                <a:latin typeface="+mj-lt"/>
                <a:ea typeface="Roboto" pitchFamily="2" charset="0"/>
                <a:cs typeface="Roboto" pitchFamily="2" charset="0"/>
              </a:rPr>
              <a:t>/</a:t>
            </a:r>
            <a:r>
              <a:rPr lang="en-US" altLang="el-GR" dirty="0" err="1">
                <a:latin typeface="+mj-lt"/>
                <a:ea typeface="Roboto" pitchFamily="2" charset="0"/>
                <a:cs typeface="Roboto" pitchFamily="2" charset="0"/>
              </a:rPr>
              <a:t>eu</a:t>
            </a:r>
            <a:r>
              <a:rPr lang="en-US" altLang="el-GR" dirty="0">
                <a:latin typeface="+mj-lt"/>
                <a:ea typeface="Roboto" pitchFamily="2" charset="0"/>
                <a:cs typeface="Roboto" pitchFamily="2" charset="0"/>
              </a:rPr>
              <a:t>/c/2014/317(aca/v1/</a:t>
            </a:r>
            <a:r>
              <a:rPr lang="en-US" altLang="el-GR" dirty="0" err="1">
                <a:latin typeface="+mj-lt"/>
                <a:ea typeface="Roboto" pitchFamily="2" charset="0"/>
                <a:cs typeface="Roboto" pitchFamily="2" charset="0"/>
              </a:rPr>
              <a:t>esp</a:t>
            </a:r>
            <a:r>
              <a:rPr lang="en-US" altLang="el-GR" dirty="0" smtClean="0">
                <a:latin typeface="+mj-lt"/>
                <a:ea typeface="Roboto" pitchFamily="2" charset="0"/>
                <a:cs typeface="Roboto" pitchFamily="2" charset="0"/>
              </a:rPr>
              <a:t>)(.html)</a:t>
            </a:r>
            <a:endParaRPr lang="en-US" altLang="el-GR" dirty="0">
              <a:latin typeface="+mj-lt"/>
              <a:ea typeface="Roboto" pitchFamily="2" charset="0"/>
              <a:cs typeface="Roboto" pitchFamily="2" charset="0"/>
            </a:endParaRPr>
          </a:p>
        </p:txBody>
      </p:sp>
      <p:sp>
        <p:nvSpPr>
          <p:cNvPr id="18" name="Untertitel 2"/>
          <p:cNvSpPr>
            <a:spLocks/>
          </p:cNvSpPr>
          <p:nvPr/>
        </p:nvSpPr>
        <p:spPr bwMode="auto">
          <a:xfrm>
            <a:off x="231775" y="3483354"/>
            <a:ext cx="1463675"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E-Justice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Working Party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31-01-2017</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Brussels</a:t>
            </a:r>
          </a:p>
        </p:txBody>
      </p:sp>
      <p:sp>
        <p:nvSpPr>
          <p:cNvPr id="17" name="Titolo 1"/>
          <p:cNvSpPr>
            <a:spLocks noGrp="1"/>
          </p:cNvSpPr>
          <p:nvPr>
            <p:ph type="title"/>
          </p:nvPr>
        </p:nvSpPr>
        <p:spPr>
          <a:xfrm>
            <a:off x="1746250" y="206375"/>
            <a:ext cx="7243312" cy="857250"/>
          </a:xfrm>
        </p:spPr>
        <p:txBody>
          <a:bodyPr/>
          <a:lstStyle/>
          <a:p>
            <a:r>
              <a:rPr lang="it-IT" sz="3200" i="1" dirty="0" smtClean="0"/>
              <a:t>3.3 Language and Editor </a:t>
            </a:r>
            <a:r>
              <a:rPr lang="it-IT" sz="3200" i="1" dirty="0" err="1" smtClean="0"/>
              <a:t>Specifications</a:t>
            </a:r>
            <a:endParaRPr lang="it-IT" i="1" dirty="0"/>
          </a:p>
        </p:txBody>
      </p:sp>
    </p:spTree>
    <p:extLst>
      <p:ext uri="{BB962C8B-B14F-4D97-AF65-F5344CB8AC3E}">
        <p14:creationId xmlns:p14="http://schemas.microsoft.com/office/powerpoint/2010/main" val="4074485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P spid="14" grpId="1" animBg="1"/>
      <p:bldP spid="15" grpId="0" animBg="1"/>
      <p:bldP spid="15" grpId="1"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46250" y="206375"/>
            <a:ext cx="6940550" cy="857250"/>
          </a:xfrm>
        </p:spPr>
        <p:txBody>
          <a:bodyPr/>
          <a:lstStyle/>
          <a:p>
            <a:r>
              <a:rPr lang="it-IT" sz="3200" i="1" dirty="0" smtClean="0"/>
              <a:t>3.3 </a:t>
            </a:r>
            <a:r>
              <a:rPr lang="it-IT" sz="3200" i="1" dirty="0" err="1" smtClean="0"/>
              <a:t>Versions</a:t>
            </a:r>
            <a:r>
              <a:rPr lang="it-IT" sz="3200" i="1" dirty="0" smtClean="0"/>
              <a:t> over time</a:t>
            </a:r>
            <a:endParaRPr lang="it-IT" sz="3200" i="1" dirty="0"/>
          </a:p>
        </p:txBody>
      </p:sp>
      <p:sp>
        <p:nvSpPr>
          <p:cNvPr id="3" name="Segnaposto contenuto 2"/>
          <p:cNvSpPr>
            <a:spLocks noGrp="1"/>
          </p:cNvSpPr>
          <p:nvPr>
            <p:ph idx="1"/>
          </p:nvPr>
        </p:nvSpPr>
        <p:spPr>
          <a:xfrm>
            <a:off x="1746250" y="1200150"/>
            <a:ext cx="6940550" cy="3394075"/>
          </a:xfrm>
        </p:spPr>
        <p:txBody>
          <a:bodyPr/>
          <a:lstStyle/>
          <a:p>
            <a:r>
              <a:rPr lang="es-ES_tradnl" sz="1800" dirty="0" err="1" smtClean="0"/>
              <a:t>It</a:t>
            </a:r>
            <a:r>
              <a:rPr lang="es-ES_tradnl" sz="1800" dirty="0" smtClean="0"/>
              <a:t> </a:t>
            </a:r>
            <a:r>
              <a:rPr lang="es-ES_tradnl" sz="1800" dirty="0" err="1" smtClean="0"/>
              <a:t>is</a:t>
            </a:r>
            <a:r>
              <a:rPr lang="es-ES_tradnl" sz="1800" dirty="0" smtClean="0"/>
              <a:t> </a:t>
            </a:r>
            <a:r>
              <a:rPr lang="es-ES_tradnl" sz="1800" dirty="0" err="1" smtClean="0"/>
              <a:t>infrequent</a:t>
            </a:r>
            <a:r>
              <a:rPr lang="es-ES_tradnl" sz="1800" dirty="0" smtClean="0"/>
              <a:t> to </a:t>
            </a:r>
            <a:r>
              <a:rPr lang="es-ES_tradnl" sz="1800" dirty="0" err="1" smtClean="0"/>
              <a:t>have</a:t>
            </a:r>
            <a:r>
              <a:rPr lang="es-ES_tradnl" sz="1800" dirty="0" smtClean="0"/>
              <a:t> </a:t>
            </a:r>
            <a:r>
              <a:rPr lang="es-ES_tradnl" sz="1800" dirty="0" err="1" smtClean="0"/>
              <a:t>versions</a:t>
            </a:r>
            <a:r>
              <a:rPr lang="es-ES_tradnl" sz="1800" dirty="0" smtClean="0"/>
              <a:t> of </a:t>
            </a:r>
            <a:r>
              <a:rPr lang="es-ES_tradnl" sz="1800" dirty="0" err="1" smtClean="0"/>
              <a:t>the</a:t>
            </a:r>
            <a:r>
              <a:rPr lang="es-ES_tradnl" sz="1800" dirty="0" smtClean="0"/>
              <a:t> </a:t>
            </a:r>
            <a:r>
              <a:rPr lang="es-ES_tradnl" sz="1800" dirty="0" err="1" smtClean="0"/>
              <a:t>same</a:t>
            </a:r>
            <a:r>
              <a:rPr lang="es-ES_tradnl" sz="1800" dirty="0" smtClean="0"/>
              <a:t> </a:t>
            </a:r>
            <a:r>
              <a:rPr lang="es-ES_tradnl" sz="1800" dirty="0" err="1" smtClean="0"/>
              <a:t>text</a:t>
            </a:r>
            <a:r>
              <a:rPr lang="es-ES_tradnl" sz="1800" dirty="0" smtClean="0"/>
              <a:t> </a:t>
            </a:r>
            <a:r>
              <a:rPr lang="es-ES_tradnl" sz="1800" dirty="0" err="1" smtClean="0"/>
              <a:t>over</a:t>
            </a:r>
            <a:r>
              <a:rPr lang="es-ES_tradnl" sz="1800" dirty="0" smtClean="0"/>
              <a:t> time, </a:t>
            </a:r>
            <a:r>
              <a:rPr lang="es-ES_tradnl" sz="1800" dirty="0" err="1" smtClean="0"/>
              <a:t>but</a:t>
            </a:r>
            <a:r>
              <a:rPr lang="es-ES_tradnl" sz="1800" dirty="0" smtClean="0"/>
              <a:t> </a:t>
            </a:r>
            <a:r>
              <a:rPr lang="es-ES_tradnl" sz="1800" dirty="0" err="1" smtClean="0"/>
              <a:t>sometimes</a:t>
            </a:r>
            <a:r>
              <a:rPr lang="es-ES_tradnl" sz="1800" dirty="0" smtClean="0"/>
              <a:t> </a:t>
            </a:r>
            <a:r>
              <a:rPr lang="es-ES_tradnl" sz="1800" dirty="0" err="1" smtClean="0"/>
              <a:t>they</a:t>
            </a:r>
            <a:r>
              <a:rPr lang="es-ES_tradnl" sz="1800" dirty="0" smtClean="0"/>
              <a:t> </a:t>
            </a:r>
            <a:r>
              <a:rPr lang="es-ES_tradnl" sz="1800" b="1" i="1" dirty="0" smtClean="0"/>
              <a:t>do </a:t>
            </a:r>
            <a:r>
              <a:rPr lang="es-ES_tradnl" sz="1800" dirty="0" err="1" smtClean="0"/>
              <a:t>happen</a:t>
            </a:r>
            <a:endParaRPr lang="es-ES_tradnl" sz="1800" dirty="0" smtClean="0"/>
          </a:p>
          <a:p>
            <a:r>
              <a:rPr lang="es-ES_tradnl" sz="1800" dirty="0" smtClean="0"/>
              <a:t>ECLI:EU:C:2014:317</a:t>
            </a:r>
            <a:r>
              <a:rPr lang="es-ES_tradnl" sz="1800" dirty="0"/>
              <a:t>(:ACA:ESP:</a:t>
            </a:r>
            <a:r>
              <a:rPr lang="es-ES_tradnl" sz="1800" dirty="0">
                <a:solidFill>
                  <a:srgbClr val="C00000"/>
                </a:solidFill>
              </a:rPr>
              <a:t>V1</a:t>
            </a:r>
            <a:r>
              <a:rPr lang="es-ES_tradnl" sz="1800" dirty="0" smtClean="0"/>
              <a:t>)</a:t>
            </a:r>
          </a:p>
          <a:p>
            <a:endParaRPr lang="en-GB" sz="1800" dirty="0"/>
          </a:p>
          <a:p>
            <a:r>
              <a:rPr lang="en-GB" sz="1800" dirty="0" smtClean="0"/>
              <a:t>ECLI 1.0 ECLI:CZ:NS:2016:33.CDO.4581.2015.1</a:t>
            </a:r>
            <a:endParaRPr lang="it-IT" sz="1800" dirty="0"/>
          </a:p>
          <a:p>
            <a:r>
              <a:rPr lang="en-GB" sz="1800" dirty="0" smtClean="0"/>
              <a:t>ECLI 2.0 ECLI:CZ:NS:2016:33.CDO.4581.2015 </a:t>
            </a:r>
            <a:r>
              <a:rPr lang="en-GB" sz="1800" b="1" dirty="0" smtClean="0">
                <a:solidFill>
                  <a:srgbClr val="C00000"/>
                </a:solidFill>
              </a:rPr>
              <a:t>(:V1)</a:t>
            </a:r>
            <a:endParaRPr lang="it-IT" sz="1800" b="1" dirty="0">
              <a:solidFill>
                <a:srgbClr val="C00000"/>
              </a:solidFill>
            </a:endParaRPr>
          </a:p>
          <a:p>
            <a:endParaRPr lang="it-IT" sz="18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16</a:t>
            </a:fld>
            <a:endParaRPr lang="en-US" altLang="el-GR"/>
          </a:p>
        </p:txBody>
      </p:sp>
      <p:pic>
        <p:nvPicPr>
          <p:cNvPr id="5" name="Immagine 4"/>
          <p:cNvPicPr/>
          <p:nvPr/>
        </p:nvPicPr>
        <p:blipFill>
          <a:blip r:embed="rId2"/>
          <a:stretch>
            <a:fillRect/>
          </a:stretch>
        </p:blipFill>
        <p:spPr>
          <a:xfrm>
            <a:off x="2026284" y="3134360"/>
            <a:ext cx="5965826" cy="1794827"/>
          </a:xfrm>
          <a:prstGeom prst="rect">
            <a:avLst/>
          </a:prstGeom>
          <a:ln w="28575">
            <a:solidFill>
              <a:srgbClr val="0000CC"/>
            </a:solidFill>
          </a:ln>
        </p:spPr>
      </p:pic>
    </p:spTree>
    <p:extLst>
      <p:ext uri="{BB962C8B-B14F-4D97-AF65-F5344CB8AC3E}">
        <p14:creationId xmlns:p14="http://schemas.microsoft.com/office/powerpoint/2010/main" val="717584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i="1" dirty="0" smtClean="0"/>
              <a:t>4. Representation of fragments</a:t>
            </a:r>
            <a:endParaRPr lang="it-IT" i="1" dirty="0"/>
          </a:p>
        </p:txBody>
      </p:sp>
      <p:sp>
        <p:nvSpPr>
          <p:cNvPr id="3" name="Segnaposto contenuto 2"/>
          <p:cNvSpPr>
            <a:spLocks noGrp="1"/>
          </p:cNvSpPr>
          <p:nvPr>
            <p:ph idx="1"/>
          </p:nvPr>
        </p:nvSpPr>
        <p:spPr>
          <a:xfrm>
            <a:off x="1746250" y="942975"/>
            <a:ext cx="7042150" cy="4264025"/>
          </a:xfrm>
        </p:spPr>
        <p:txBody>
          <a:bodyPr/>
          <a:lstStyle/>
          <a:p>
            <a:pPr marL="342900" lvl="2" indent="-342900"/>
            <a:r>
              <a:rPr lang="en-US" sz="1600" i="1" dirty="0" smtClean="0"/>
              <a:t>Fragment </a:t>
            </a:r>
            <a:r>
              <a:rPr lang="en-US" sz="1600" i="1" dirty="0"/>
              <a:t>representation when the citation </a:t>
            </a:r>
            <a:r>
              <a:rPr lang="en-US" sz="1600" i="1" dirty="0" smtClean="0"/>
              <a:t>identifies a portion </a:t>
            </a:r>
            <a:r>
              <a:rPr lang="en-US" sz="1600" i="1" dirty="0"/>
              <a:t>of the </a:t>
            </a:r>
            <a:r>
              <a:rPr lang="en-US" sz="1600" i="1" dirty="0" smtClean="0"/>
              <a:t>text</a:t>
            </a:r>
            <a:endParaRPr lang="en-US" sz="1600" dirty="0"/>
          </a:p>
          <a:p>
            <a:pPr marL="342900" lvl="2" indent="-342900"/>
            <a:r>
              <a:rPr lang="en-US" sz="1600" dirty="0" smtClean="0"/>
              <a:t>Sometimes the </a:t>
            </a:r>
            <a:r>
              <a:rPr lang="en-US" sz="1600" dirty="0"/>
              <a:t>decision citations includes also fragment </a:t>
            </a:r>
            <a:endParaRPr lang="en-US" sz="1600" dirty="0" smtClean="0"/>
          </a:p>
          <a:p>
            <a:pPr marL="342900" lvl="2" indent="-342900"/>
            <a:r>
              <a:rPr lang="en-US" sz="1600" dirty="0" smtClean="0"/>
              <a:t>In order to </a:t>
            </a:r>
            <a:r>
              <a:rPr lang="en-US" sz="1600" dirty="0"/>
              <a:t>define a common standard also for this additional part of the reference it is very helpful </a:t>
            </a:r>
            <a:r>
              <a:rPr lang="en-US" sz="1600" dirty="0" smtClean="0"/>
              <a:t>to provide a mechanism to increase the precision </a:t>
            </a:r>
            <a:r>
              <a:rPr lang="en-US" sz="1600" dirty="0"/>
              <a:t>of the technical dereferencing </a:t>
            </a:r>
            <a:r>
              <a:rPr lang="en-US" sz="1600" dirty="0" smtClean="0"/>
              <a:t>system</a:t>
            </a:r>
          </a:p>
          <a:p>
            <a:pPr marL="342900" lvl="2" indent="-342900"/>
            <a:r>
              <a:rPr lang="it-IT" sz="1600" dirty="0" smtClean="0"/>
              <a:t>ECLI:EU:C:2014:238(:ACA:ITA:V1</a:t>
            </a:r>
            <a:r>
              <a:rPr lang="it-IT" sz="1600" dirty="0"/>
              <a:t>)#</a:t>
            </a:r>
            <a:r>
              <a:rPr lang="it-IT" sz="1600" dirty="0" smtClean="0"/>
              <a:t>part53</a:t>
            </a:r>
            <a:endParaRPr lang="it-IT" sz="1600" dirty="0"/>
          </a:p>
          <a:p>
            <a:pPr marL="342900" lvl="2" indent="-342900"/>
            <a:r>
              <a:rPr lang="it-IT" sz="1600" dirty="0"/>
              <a:t>ECLI:EU:C:2014:317(:ACA:ESP:V1)#</a:t>
            </a:r>
            <a:r>
              <a:rPr lang="it-IT" sz="1600" dirty="0" smtClean="0"/>
              <a:t>part53-56 (</a:t>
            </a:r>
            <a:r>
              <a:rPr lang="it-IT" sz="1600" dirty="0" err="1" smtClean="0"/>
              <a:t>interval</a:t>
            </a:r>
            <a:r>
              <a:rPr lang="it-IT" sz="1600" dirty="0" smtClean="0"/>
              <a:t>)</a:t>
            </a:r>
          </a:p>
          <a:p>
            <a:pPr marL="342900" lvl="2" indent="-342900"/>
            <a:r>
              <a:rPr lang="it-IT" sz="1600" dirty="0"/>
              <a:t>ECLI:EU:C:2014:317(:ACA:ESP:V1)#</a:t>
            </a:r>
            <a:r>
              <a:rPr lang="it-IT" sz="1600" dirty="0" smtClean="0"/>
              <a:t>part53,66,74 (list)</a:t>
            </a:r>
            <a:endParaRPr lang="it-IT" sz="1600" dirty="0"/>
          </a:p>
          <a:p>
            <a:pPr marL="342900" lvl="2" indent="-342900"/>
            <a:endParaRPr lang="it-IT" sz="1600" dirty="0"/>
          </a:p>
          <a:p>
            <a:endParaRPr lang="it-IT" sz="16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17</a:t>
            </a:fld>
            <a:endParaRPr lang="en-US" altLang="el-G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930332"/>
            <a:ext cx="8643895" cy="786447"/>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0978" y="3264789"/>
            <a:ext cx="4246245" cy="63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613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2600" y="206375"/>
            <a:ext cx="6934200" cy="857250"/>
          </a:xfrm>
        </p:spPr>
        <p:txBody>
          <a:bodyPr/>
          <a:lstStyle/>
          <a:p>
            <a:r>
              <a:rPr lang="en-US" sz="3600" i="1" dirty="0" smtClean="0"/>
              <a:t>5. HTTP-URI </a:t>
            </a:r>
            <a:r>
              <a:rPr lang="en-US" sz="3600" i="1" dirty="0"/>
              <a:t>syntax</a:t>
            </a:r>
            <a:endParaRPr lang="it-IT" sz="3600" i="1" dirty="0"/>
          </a:p>
        </p:txBody>
      </p:sp>
      <p:sp>
        <p:nvSpPr>
          <p:cNvPr id="3" name="Segnaposto contenuto 2"/>
          <p:cNvSpPr>
            <a:spLocks noGrp="1"/>
          </p:cNvSpPr>
          <p:nvPr>
            <p:ph idx="1"/>
          </p:nvPr>
        </p:nvSpPr>
        <p:spPr>
          <a:xfrm>
            <a:off x="1752600" y="1200150"/>
            <a:ext cx="6934200" cy="3394075"/>
          </a:xfrm>
        </p:spPr>
        <p:txBody>
          <a:bodyPr/>
          <a:lstStyle/>
          <a:p>
            <a:pPr marL="342900" lvl="2" indent="-342900"/>
            <a:r>
              <a:rPr lang="en-US" sz="2000" dirty="0" smtClean="0"/>
              <a:t>Linked Data initiatives, </a:t>
            </a:r>
            <a:r>
              <a:rPr lang="en-US" sz="2000" dirty="0"/>
              <a:t>especially </a:t>
            </a:r>
            <a:r>
              <a:rPr lang="en-US" sz="2000" dirty="0" smtClean="0"/>
              <a:t>based on RDF models, requires triples to use URIs to identify entities. </a:t>
            </a:r>
          </a:p>
          <a:p>
            <a:pPr marL="342900" lvl="2" indent="-342900"/>
            <a:r>
              <a:rPr lang="en-US" sz="2000" dirty="0" smtClean="0"/>
              <a:t>A </a:t>
            </a:r>
            <a:r>
              <a:rPr lang="en-US" sz="2000" dirty="0"/>
              <a:t>canonical form of ECLI </a:t>
            </a:r>
            <a:r>
              <a:rPr lang="en-US" sz="2000" dirty="0" smtClean="0"/>
              <a:t>identifiers using </a:t>
            </a:r>
            <a:r>
              <a:rPr lang="en-US" sz="2000" dirty="0"/>
              <a:t>HTTP-URI </a:t>
            </a:r>
            <a:r>
              <a:rPr lang="en-US" sz="2000" dirty="0" smtClean="0"/>
              <a:t>is extremely important to work well with Linked </a:t>
            </a:r>
            <a:r>
              <a:rPr lang="en-US" sz="2000" dirty="0"/>
              <a:t>Open Data applications of the ECLI </a:t>
            </a:r>
            <a:r>
              <a:rPr lang="en-US" sz="2000" dirty="0" smtClean="0"/>
              <a:t>metadata.</a:t>
            </a:r>
          </a:p>
          <a:p>
            <a:r>
              <a:rPr lang="it-IT" sz="2000" dirty="0" smtClean="0"/>
              <a:t>ECLI:EU:C:2014:317</a:t>
            </a:r>
          </a:p>
          <a:p>
            <a:pPr marL="342900" lvl="2" indent="-342900"/>
            <a:r>
              <a:rPr lang="it-IT" sz="2000" dirty="0"/>
              <a:t>http://ecli.eu/ecli/eu/c/2014/317</a:t>
            </a:r>
          </a:p>
          <a:p>
            <a:endParaRPr lang="it-IT"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18</a:t>
            </a:fld>
            <a:endParaRPr lang="en-US" altLang="el-GR"/>
          </a:p>
        </p:txBody>
      </p:sp>
    </p:spTree>
    <p:extLst>
      <p:ext uri="{BB962C8B-B14F-4D97-AF65-F5344CB8AC3E}">
        <p14:creationId xmlns:p14="http://schemas.microsoft.com/office/powerpoint/2010/main" val="2582107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0220" y="206375"/>
            <a:ext cx="6926580" cy="857250"/>
          </a:xfrm>
        </p:spPr>
        <p:txBody>
          <a:bodyPr/>
          <a:lstStyle/>
          <a:p>
            <a:r>
              <a:rPr lang="it-IT" sz="3600" i="1" dirty="0" smtClean="0"/>
              <a:t>6. A </a:t>
            </a:r>
            <a:r>
              <a:rPr lang="it-IT" sz="3600" i="1" dirty="0" err="1" smtClean="0"/>
              <a:t>query</a:t>
            </a:r>
            <a:r>
              <a:rPr lang="it-IT" sz="3600" i="1" dirty="0" smtClean="0"/>
              <a:t> </a:t>
            </a:r>
            <a:r>
              <a:rPr lang="it-IT" sz="3600" i="1" dirty="0" err="1" smtClean="0"/>
              <a:t>syntax</a:t>
            </a:r>
            <a:r>
              <a:rPr lang="it-IT" sz="3600" i="1" dirty="0" smtClean="0"/>
              <a:t> for </a:t>
            </a:r>
            <a:r>
              <a:rPr lang="it-IT" sz="3600" i="1" dirty="0" err="1" smtClean="0"/>
              <a:t>APIs</a:t>
            </a:r>
            <a:endParaRPr lang="it-IT" sz="3600" i="1" dirty="0"/>
          </a:p>
        </p:txBody>
      </p:sp>
      <p:sp>
        <p:nvSpPr>
          <p:cNvPr id="3" name="Segnaposto contenuto 2"/>
          <p:cNvSpPr>
            <a:spLocks noGrp="1"/>
          </p:cNvSpPr>
          <p:nvPr>
            <p:ph idx="1"/>
          </p:nvPr>
        </p:nvSpPr>
        <p:spPr>
          <a:xfrm>
            <a:off x="1760220" y="1200150"/>
            <a:ext cx="6926580" cy="3394075"/>
          </a:xfrm>
        </p:spPr>
        <p:txBody>
          <a:bodyPr/>
          <a:lstStyle/>
          <a:p>
            <a:r>
              <a:rPr lang="it-IT" sz="2000" dirty="0" smtClean="0"/>
              <a:t>In </a:t>
            </a:r>
            <a:r>
              <a:rPr lang="it-IT" sz="2000" dirty="0" err="1" smtClean="0"/>
              <a:t>order</a:t>
            </a:r>
            <a:r>
              <a:rPr lang="it-IT" sz="2000" dirty="0" smtClean="0"/>
              <a:t> to </a:t>
            </a:r>
            <a:r>
              <a:rPr lang="it-IT" sz="2000" dirty="0" err="1" smtClean="0"/>
              <a:t>have</a:t>
            </a:r>
            <a:r>
              <a:rPr lang="it-IT" sz="2000" dirty="0" smtClean="0"/>
              <a:t> </a:t>
            </a:r>
            <a:r>
              <a:rPr lang="it-IT" sz="2000" dirty="0" err="1" smtClean="0"/>
              <a:t>metadata</a:t>
            </a:r>
            <a:r>
              <a:rPr lang="it-IT" sz="2000" dirty="0" smtClean="0"/>
              <a:t> </a:t>
            </a:r>
            <a:r>
              <a:rPr lang="it-IT" sz="2000" dirty="0" err="1" smtClean="0"/>
              <a:t>really</a:t>
            </a:r>
            <a:r>
              <a:rPr lang="it-IT" sz="2000" dirty="0" smtClean="0"/>
              <a:t> </a:t>
            </a:r>
            <a:r>
              <a:rPr lang="it-IT" sz="2000" dirty="0" err="1" smtClean="0"/>
              <a:t>become</a:t>
            </a:r>
            <a:r>
              <a:rPr lang="it-IT" sz="2000" dirty="0" smtClean="0"/>
              <a:t> </a:t>
            </a:r>
            <a:r>
              <a:rPr lang="it-IT" sz="2000" dirty="0" err="1" smtClean="0"/>
              <a:t>reusable</a:t>
            </a:r>
            <a:r>
              <a:rPr lang="it-IT" sz="2000" dirty="0" smtClean="0"/>
              <a:t> </a:t>
            </a:r>
            <a:r>
              <a:rPr lang="it-IT" sz="2000" dirty="0" err="1" smtClean="0"/>
              <a:t>it</a:t>
            </a:r>
            <a:r>
              <a:rPr lang="it-IT" sz="2000" dirty="0" smtClean="0"/>
              <a:t> </a:t>
            </a:r>
            <a:r>
              <a:rPr lang="it-IT" sz="2000" dirty="0" err="1" smtClean="0"/>
              <a:t>is</a:t>
            </a:r>
            <a:r>
              <a:rPr lang="it-IT" sz="2000" dirty="0" smtClean="0"/>
              <a:t> appropriate to </a:t>
            </a:r>
            <a:r>
              <a:rPr lang="it-IT" sz="2000" dirty="0" err="1" smtClean="0"/>
              <a:t>have</a:t>
            </a:r>
            <a:r>
              <a:rPr lang="it-IT" sz="2000" dirty="0" smtClean="0"/>
              <a:t> a </a:t>
            </a:r>
            <a:r>
              <a:rPr lang="it-IT" sz="2000" dirty="0" err="1" smtClean="0"/>
              <a:t>rich</a:t>
            </a:r>
            <a:r>
              <a:rPr lang="it-IT" sz="2000" dirty="0" smtClean="0"/>
              <a:t> </a:t>
            </a:r>
            <a:r>
              <a:rPr lang="it-IT" sz="2000" dirty="0" err="1" smtClean="0"/>
              <a:t>query</a:t>
            </a:r>
            <a:r>
              <a:rPr lang="it-IT" sz="2000" dirty="0" smtClean="0"/>
              <a:t> </a:t>
            </a:r>
            <a:r>
              <a:rPr lang="it-IT" sz="2000" dirty="0" err="1" smtClean="0"/>
              <a:t>syntax</a:t>
            </a:r>
            <a:r>
              <a:rPr lang="it-IT" sz="2000" dirty="0" smtClean="0"/>
              <a:t> for the </a:t>
            </a:r>
            <a:r>
              <a:rPr lang="it-IT" sz="2000" dirty="0" err="1" smtClean="0"/>
              <a:t>needs</a:t>
            </a:r>
            <a:r>
              <a:rPr lang="it-IT" sz="2000" dirty="0" smtClean="0"/>
              <a:t> of API-</a:t>
            </a:r>
            <a:r>
              <a:rPr lang="it-IT" sz="2000" dirty="0" err="1" smtClean="0"/>
              <a:t>based</a:t>
            </a:r>
            <a:r>
              <a:rPr lang="it-IT" sz="2000" dirty="0" smtClean="0"/>
              <a:t> </a:t>
            </a:r>
            <a:r>
              <a:rPr lang="it-IT" sz="2000" dirty="0" err="1" smtClean="0"/>
              <a:t>applications</a:t>
            </a:r>
            <a:r>
              <a:rPr lang="it-IT" sz="2000" dirty="0" smtClean="0"/>
              <a:t>.</a:t>
            </a:r>
          </a:p>
          <a:p>
            <a:endParaRPr lang="it-IT"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19</a:t>
            </a:fld>
            <a:endParaRPr lang="en-US" alt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54250"/>
            <a:ext cx="84105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9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ECLI 1.0</a:t>
            </a:r>
            <a:endParaRPr lang="it-IT" dirty="0"/>
          </a:p>
        </p:txBody>
      </p:sp>
      <p:sp>
        <p:nvSpPr>
          <p:cNvPr id="3" name="Segnaposto contenuto 2"/>
          <p:cNvSpPr>
            <a:spLocks noGrp="1"/>
          </p:cNvSpPr>
          <p:nvPr>
            <p:ph idx="1"/>
          </p:nvPr>
        </p:nvSpPr>
        <p:spPr>
          <a:xfrm>
            <a:off x="1760220" y="1200150"/>
            <a:ext cx="6926580" cy="3394075"/>
          </a:xfrm>
        </p:spPr>
        <p:txBody>
          <a:bodyPr/>
          <a:lstStyle/>
          <a:p>
            <a:r>
              <a:rPr lang="en-GB" sz="2000" dirty="0" smtClean="0"/>
              <a:t>It has been a methodology for creating a common, flexible, customizable local naming convention for the identifiers of judgments at an abstract level.</a:t>
            </a:r>
          </a:p>
          <a:p>
            <a:r>
              <a:rPr lang="en-GB" sz="2000" dirty="0" smtClean="0"/>
              <a:t>Additionally it has defined a common metadata framework.</a:t>
            </a:r>
          </a:p>
          <a:p>
            <a:r>
              <a:rPr lang="en-GB" sz="2000" dirty="0" smtClean="0"/>
              <a:t>Each Member State has needed to define its local ECLI identifier syntax and to decide on the minimal dataset to adopt.</a:t>
            </a:r>
          </a:p>
          <a:p>
            <a:r>
              <a:rPr lang="en-GB" sz="2000" dirty="0" smtClean="0"/>
              <a:t>It has clearly been a g</a:t>
            </a:r>
            <a:r>
              <a:rPr lang="en-GB" sz="2000" dirty="0"/>
              <a:t>r</a:t>
            </a:r>
            <a:r>
              <a:rPr lang="en-GB" sz="2000" dirty="0" smtClean="0"/>
              <a:t>eat success!</a:t>
            </a:r>
            <a:endParaRPr lang="en-GB"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2</a:t>
            </a:fld>
            <a:endParaRPr lang="en-US" altLang="el-GR"/>
          </a:p>
        </p:txBody>
      </p:sp>
      <p:pic>
        <p:nvPicPr>
          <p:cNvPr id="1026" name="Picture 2" descr="Risultati immagini per icons of winn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640" y="3699193"/>
            <a:ext cx="1112520" cy="111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84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8780" y="206375"/>
            <a:ext cx="7018020" cy="857250"/>
          </a:xfrm>
        </p:spPr>
        <p:txBody>
          <a:bodyPr/>
          <a:lstStyle/>
          <a:p>
            <a:r>
              <a:rPr lang="it-IT" sz="3200" i="1" dirty="0" err="1" smtClean="0"/>
              <a:t>Summary</a:t>
            </a:r>
            <a:r>
              <a:rPr lang="it-IT" sz="3200" i="1" dirty="0" smtClean="0"/>
              <a:t> of ECLI 2.0 </a:t>
            </a:r>
            <a:r>
              <a:rPr lang="it-IT" sz="3200" i="1" dirty="0" err="1" smtClean="0"/>
              <a:t>identifier</a:t>
            </a:r>
            <a:r>
              <a:rPr lang="it-IT" sz="3200" i="1" dirty="0" smtClean="0"/>
              <a:t> </a:t>
            </a:r>
            <a:r>
              <a:rPr lang="it-IT" sz="3200" i="1" dirty="0" err="1" smtClean="0"/>
              <a:t>types</a:t>
            </a:r>
            <a:endParaRPr lang="it-IT" sz="3200" i="1" dirty="0"/>
          </a:p>
        </p:txBody>
      </p:sp>
      <p:sp>
        <p:nvSpPr>
          <p:cNvPr id="3" name="Segnaposto contenuto 2"/>
          <p:cNvSpPr>
            <a:spLocks noGrp="1"/>
          </p:cNvSpPr>
          <p:nvPr>
            <p:ph idx="1"/>
          </p:nvPr>
        </p:nvSpPr>
        <p:spPr>
          <a:xfrm>
            <a:off x="1642736" y="1391010"/>
            <a:ext cx="7018020" cy="3394075"/>
          </a:xfrm>
        </p:spPr>
        <p:txBody>
          <a:bodyPr/>
          <a:lstStyle/>
          <a:p>
            <a:r>
              <a:rPr lang="it-IT" sz="1800" dirty="0" smtClean="0"/>
              <a:t>Work-</a:t>
            </a:r>
            <a:r>
              <a:rPr lang="it-IT" sz="1800" dirty="0" err="1" smtClean="0"/>
              <a:t>level</a:t>
            </a:r>
            <a:r>
              <a:rPr lang="it-IT" sz="1800" dirty="0" smtClean="0"/>
              <a:t> </a:t>
            </a:r>
            <a:r>
              <a:rPr lang="it-IT" sz="1800" i="1" dirty="0" smtClean="0">
                <a:solidFill>
                  <a:srgbClr val="0000CC"/>
                </a:solidFill>
              </a:rPr>
              <a:t>(</a:t>
            </a:r>
            <a:r>
              <a:rPr lang="it-IT" sz="1800" i="1" dirty="0" err="1" smtClean="0">
                <a:solidFill>
                  <a:srgbClr val="0000CC"/>
                </a:solidFill>
              </a:rPr>
              <a:t>identical</a:t>
            </a:r>
            <a:r>
              <a:rPr lang="it-IT" sz="1800" i="1" dirty="0" smtClean="0">
                <a:solidFill>
                  <a:srgbClr val="0000CC"/>
                </a:solidFill>
              </a:rPr>
              <a:t> to ECLI 1.0)</a:t>
            </a:r>
            <a:r>
              <a:rPr lang="it-IT" sz="1800" dirty="0"/>
              <a:t>	</a:t>
            </a:r>
            <a:endParaRPr lang="it-IT" sz="1800" dirty="0" smtClean="0"/>
          </a:p>
          <a:p>
            <a:pPr lvl="1"/>
            <a:r>
              <a:rPr lang="it-IT" sz="1600" dirty="0" smtClean="0"/>
              <a:t>ECLI:EU:C:2014:317</a:t>
            </a:r>
          </a:p>
          <a:p>
            <a:pPr lvl="1"/>
            <a:endParaRPr lang="it-IT" sz="1800" dirty="0"/>
          </a:p>
          <a:p>
            <a:r>
              <a:rPr lang="it-IT" sz="1800" dirty="0" err="1" smtClean="0"/>
              <a:t>Expression-level</a:t>
            </a:r>
            <a:r>
              <a:rPr lang="it-IT" sz="1800" dirty="0" smtClean="0"/>
              <a:t> </a:t>
            </a:r>
          </a:p>
          <a:p>
            <a:pPr lvl="1"/>
            <a:r>
              <a:rPr lang="it-IT" sz="1600" dirty="0" smtClean="0"/>
              <a:t>ECLI:EU:C:2014:317</a:t>
            </a:r>
            <a:r>
              <a:rPr lang="it-IT" sz="1600" dirty="0"/>
              <a:t>(:ACA:ESP:V1</a:t>
            </a:r>
            <a:r>
              <a:rPr lang="it-IT" sz="1600" dirty="0" smtClean="0"/>
              <a:t>)</a:t>
            </a:r>
          </a:p>
          <a:p>
            <a:pPr lvl="1"/>
            <a:endParaRPr lang="it-IT" sz="1800" dirty="0" smtClean="0"/>
          </a:p>
          <a:p>
            <a:r>
              <a:rPr lang="it-IT" sz="1800" dirty="0" err="1" smtClean="0"/>
              <a:t>Manifestation-level</a:t>
            </a:r>
            <a:endParaRPr lang="it-IT" sz="1800" dirty="0" smtClean="0"/>
          </a:p>
          <a:p>
            <a:pPr lvl="1"/>
            <a:r>
              <a:rPr lang="it-IT" sz="1600" dirty="0"/>
              <a:t>ECLI:EU:C:2014:317(:ACA:ESP:V1</a:t>
            </a:r>
            <a:r>
              <a:rPr lang="it-IT" sz="1600" dirty="0" smtClean="0"/>
              <a:t>)(:PDF)</a:t>
            </a:r>
          </a:p>
          <a:p>
            <a:pPr lvl="1"/>
            <a:endParaRPr lang="it-IT" sz="2000" dirty="0"/>
          </a:p>
          <a:p>
            <a:r>
              <a:rPr lang="it-IT" sz="1800" dirty="0" err="1" smtClean="0"/>
              <a:t>Same</a:t>
            </a:r>
            <a:r>
              <a:rPr lang="it-IT" sz="1800" dirty="0" smtClean="0"/>
              <a:t> </a:t>
            </a:r>
            <a:r>
              <a:rPr lang="it-IT" sz="1800" dirty="0" err="1" smtClean="0"/>
              <a:t>identifiers</a:t>
            </a:r>
            <a:r>
              <a:rPr lang="it-IT" sz="1800" dirty="0" smtClean="0"/>
              <a:t> </a:t>
            </a:r>
            <a:r>
              <a:rPr lang="it-IT" sz="1800" dirty="0" err="1" smtClean="0"/>
              <a:t>using</a:t>
            </a:r>
            <a:r>
              <a:rPr lang="it-IT" sz="1800" dirty="0" smtClean="0"/>
              <a:t> HTTP/URI </a:t>
            </a:r>
            <a:r>
              <a:rPr lang="it-IT" sz="1800" dirty="0" err="1" smtClean="0"/>
              <a:t>syntax</a:t>
            </a:r>
            <a:endParaRPr lang="it-IT" sz="1800" dirty="0" smtClean="0"/>
          </a:p>
          <a:p>
            <a:pPr lvl="1"/>
            <a:r>
              <a:rPr lang="is-IS" sz="1600" dirty="0" smtClean="0"/>
              <a:t>…</a:t>
            </a:r>
            <a:r>
              <a:rPr lang="it-IT" sz="1600" dirty="0" smtClean="0"/>
              <a:t>/</a:t>
            </a:r>
            <a:r>
              <a:rPr lang="it-IT" sz="1600" dirty="0" err="1" smtClean="0"/>
              <a:t>ecli</a:t>
            </a:r>
            <a:r>
              <a:rPr lang="it-IT" sz="1600" dirty="0" smtClean="0"/>
              <a:t>/</a:t>
            </a:r>
            <a:r>
              <a:rPr lang="it-IT" sz="1600" dirty="0" err="1" smtClean="0"/>
              <a:t>eu</a:t>
            </a:r>
            <a:r>
              <a:rPr lang="it-IT" sz="1600" dirty="0" smtClean="0"/>
              <a:t>/c/2014/317(</a:t>
            </a:r>
            <a:r>
              <a:rPr lang="it-IT" sz="1600" dirty="0" err="1" smtClean="0"/>
              <a:t>aca</a:t>
            </a:r>
            <a:r>
              <a:rPr lang="it-IT" sz="1600" dirty="0" smtClean="0"/>
              <a:t>/</a:t>
            </a:r>
            <a:r>
              <a:rPr lang="it-IT" sz="1600" dirty="0" err="1" smtClean="0"/>
              <a:t>esp</a:t>
            </a:r>
            <a:r>
              <a:rPr lang="it-IT" sz="1600" dirty="0" smtClean="0"/>
              <a:t>/v1</a:t>
            </a:r>
            <a:r>
              <a:rPr lang="it-IT" sz="1600" dirty="0"/>
              <a:t>)</a:t>
            </a:r>
          </a:p>
          <a:p>
            <a:endParaRPr lang="it-IT"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20</a:t>
            </a:fld>
            <a:endParaRPr lang="en-US" altLang="el-GR"/>
          </a:p>
        </p:txBody>
      </p:sp>
      <p:pic>
        <p:nvPicPr>
          <p:cNvPr id="15"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270" y="201033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164" y="201033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952" y="2010332"/>
            <a:ext cx="790894" cy="388938"/>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058" y="2006999"/>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606" y="2003348"/>
            <a:ext cx="790894" cy="388938"/>
          </a:xfrm>
          <a:prstGeom prst="rect">
            <a:avLst/>
          </a:prstGeom>
          <a:solidFill>
            <a:srgbClr val="00B050"/>
          </a:solidFill>
          <a:ln w="38100">
            <a:noFill/>
          </a:ln>
        </p:spPr>
      </p:pic>
      <p:sp>
        <p:nvSpPr>
          <p:cNvPr id="20" name="CasellaDiTesto 19"/>
          <p:cNvSpPr txBox="1"/>
          <p:nvPr/>
        </p:nvSpPr>
        <p:spPr>
          <a:xfrm>
            <a:off x="2017317" y="2022954"/>
            <a:ext cx="761747" cy="369332"/>
          </a:xfrm>
          <a:prstGeom prst="rect">
            <a:avLst/>
          </a:prstGeom>
          <a:noFill/>
          <a:ln>
            <a:noFill/>
          </a:ln>
        </p:spPr>
        <p:txBody>
          <a:bodyPr wrap="none" rtlCol="0">
            <a:spAutoFit/>
          </a:bodyPr>
          <a:lstStyle/>
          <a:p>
            <a:r>
              <a:rPr lang="it-IT" dirty="0"/>
              <a:t>ECLI:</a:t>
            </a:r>
          </a:p>
        </p:txBody>
      </p:sp>
      <p:sp>
        <p:nvSpPr>
          <p:cNvPr id="21" name="CasellaDiTesto 20"/>
          <p:cNvSpPr txBox="1"/>
          <p:nvPr/>
        </p:nvSpPr>
        <p:spPr>
          <a:xfrm>
            <a:off x="2930083" y="2011683"/>
            <a:ext cx="684803" cy="430887"/>
          </a:xfrm>
          <a:prstGeom prst="rect">
            <a:avLst/>
          </a:prstGeom>
          <a:noFill/>
          <a:ln>
            <a:noFill/>
          </a:ln>
        </p:spPr>
        <p:txBody>
          <a:bodyPr wrap="none" rtlCol="0">
            <a:spAutoFit/>
          </a:bodyPr>
          <a:lstStyle/>
          <a:p>
            <a:pPr algn="l"/>
            <a:r>
              <a:rPr lang="it-IT" sz="1050" dirty="0"/>
              <a:t>country </a:t>
            </a:r>
            <a:r>
              <a:rPr lang="it-IT" sz="1050" dirty="0" smtClean="0"/>
              <a:t/>
            </a:r>
            <a:br>
              <a:rPr lang="it-IT" sz="1050" dirty="0" smtClean="0"/>
            </a:br>
            <a:r>
              <a:rPr lang="it-IT" sz="1050" dirty="0" smtClean="0"/>
              <a:t>code</a:t>
            </a:r>
            <a:r>
              <a:rPr lang="it-IT" sz="1050" dirty="0"/>
              <a:t>:</a:t>
            </a:r>
          </a:p>
        </p:txBody>
      </p:sp>
      <p:sp>
        <p:nvSpPr>
          <p:cNvPr id="22" name="CasellaDiTesto 21"/>
          <p:cNvSpPr txBox="1"/>
          <p:nvPr/>
        </p:nvSpPr>
        <p:spPr>
          <a:xfrm>
            <a:off x="3648600" y="1997079"/>
            <a:ext cx="769762" cy="430887"/>
          </a:xfrm>
          <a:prstGeom prst="rect">
            <a:avLst/>
          </a:prstGeom>
          <a:noFill/>
          <a:ln w="38100">
            <a:noFill/>
          </a:ln>
        </p:spPr>
        <p:txBody>
          <a:bodyPr wrap="none" rtlCol="0">
            <a:spAutoFit/>
          </a:bodyPr>
          <a:lstStyle/>
          <a:p>
            <a:r>
              <a:rPr lang="it-IT" sz="1100" dirty="0"/>
              <a:t>code of </a:t>
            </a:r>
            <a:endParaRPr lang="it-IT" sz="1100" dirty="0" smtClean="0"/>
          </a:p>
          <a:p>
            <a:r>
              <a:rPr lang="it-IT" sz="1100" dirty="0" smtClean="0"/>
              <a:t>the </a:t>
            </a:r>
            <a:r>
              <a:rPr lang="it-IT" sz="1100" dirty="0"/>
              <a:t>court:</a:t>
            </a:r>
          </a:p>
        </p:txBody>
      </p:sp>
      <p:sp>
        <p:nvSpPr>
          <p:cNvPr id="23" name="CasellaDiTesto 22"/>
          <p:cNvSpPr txBox="1"/>
          <p:nvPr/>
        </p:nvSpPr>
        <p:spPr>
          <a:xfrm>
            <a:off x="4454119" y="1997079"/>
            <a:ext cx="697627" cy="369332"/>
          </a:xfrm>
          <a:prstGeom prst="rect">
            <a:avLst/>
          </a:prstGeom>
          <a:noFill/>
          <a:ln>
            <a:noFill/>
          </a:ln>
        </p:spPr>
        <p:txBody>
          <a:bodyPr wrap="none" rtlCol="0">
            <a:spAutoFit/>
          </a:bodyPr>
          <a:lstStyle/>
          <a:p>
            <a:r>
              <a:rPr lang="it-IT" dirty="0" err="1"/>
              <a:t>year</a:t>
            </a:r>
            <a:r>
              <a:rPr lang="it-IT" dirty="0"/>
              <a:t>:</a:t>
            </a:r>
          </a:p>
        </p:txBody>
      </p:sp>
      <p:sp>
        <p:nvSpPr>
          <p:cNvPr id="24" name="CasellaDiTesto 23"/>
          <p:cNvSpPr txBox="1"/>
          <p:nvPr/>
        </p:nvSpPr>
        <p:spPr>
          <a:xfrm>
            <a:off x="5200772" y="1974415"/>
            <a:ext cx="662361" cy="430887"/>
          </a:xfrm>
          <a:prstGeom prst="rect">
            <a:avLst/>
          </a:prstGeom>
          <a:noFill/>
          <a:ln>
            <a:noFill/>
          </a:ln>
        </p:spPr>
        <p:txBody>
          <a:bodyPr wrap="none" rtlCol="0">
            <a:spAutoFit/>
          </a:bodyPr>
          <a:lstStyle/>
          <a:p>
            <a:pPr marL="0" indent="0">
              <a:buNone/>
            </a:pPr>
            <a:r>
              <a:rPr lang="it-IT" sz="1100" dirty="0" err="1"/>
              <a:t>ordinal</a:t>
            </a:r>
            <a:r>
              <a:rPr lang="it-IT" sz="1100" dirty="0"/>
              <a:t> </a:t>
            </a:r>
            <a:endParaRPr lang="it-IT" sz="1100" dirty="0" smtClean="0"/>
          </a:p>
          <a:p>
            <a:pPr marL="0" indent="0">
              <a:buNone/>
            </a:pPr>
            <a:r>
              <a:rPr lang="it-IT" sz="1100" dirty="0" err="1" smtClean="0"/>
              <a:t>number</a:t>
            </a:r>
            <a:endParaRPr lang="en-US" sz="1100" dirty="0"/>
          </a:p>
        </p:txBody>
      </p:sp>
      <p:pic>
        <p:nvPicPr>
          <p:cNvPr id="25"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303" y="297045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197" y="297045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985" y="2970452"/>
            <a:ext cx="790894" cy="388938"/>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2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8091" y="2967119"/>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639" y="2963468"/>
            <a:ext cx="790894" cy="388938"/>
          </a:xfrm>
          <a:prstGeom prst="rect">
            <a:avLst/>
          </a:prstGeom>
          <a:solidFill>
            <a:srgbClr val="00B050"/>
          </a:solidFill>
          <a:ln w="38100">
            <a:noFill/>
          </a:ln>
        </p:spPr>
      </p:pic>
      <p:sp>
        <p:nvSpPr>
          <p:cNvPr id="30" name="CasellaDiTesto 29"/>
          <p:cNvSpPr txBox="1"/>
          <p:nvPr/>
        </p:nvSpPr>
        <p:spPr>
          <a:xfrm>
            <a:off x="2067350" y="2983074"/>
            <a:ext cx="761747" cy="369332"/>
          </a:xfrm>
          <a:prstGeom prst="rect">
            <a:avLst/>
          </a:prstGeom>
          <a:noFill/>
          <a:ln>
            <a:noFill/>
          </a:ln>
        </p:spPr>
        <p:txBody>
          <a:bodyPr wrap="none" rtlCol="0">
            <a:spAutoFit/>
          </a:bodyPr>
          <a:lstStyle/>
          <a:p>
            <a:r>
              <a:rPr lang="it-IT" dirty="0"/>
              <a:t>ECLI:</a:t>
            </a:r>
          </a:p>
        </p:txBody>
      </p:sp>
      <p:sp>
        <p:nvSpPr>
          <p:cNvPr id="31" name="CasellaDiTesto 30"/>
          <p:cNvSpPr txBox="1"/>
          <p:nvPr/>
        </p:nvSpPr>
        <p:spPr>
          <a:xfrm>
            <a:off x="2980116" y="2971803"/>
            <a:ext cx="684803" cy="430887"/>
          </a:xfrm>
          <a:prstGeom prst="rect">
            <a:avLst/>
          </a:prstGeom>
          <a:noFill/>
          <a:ln>
            <a:noFill/>
          </a:ln>
        </p:spPr>
        <p:txBody>
          <a:bodyPr wrap="none" rtlCol="0">
            <a:spAutoFit/>
          </a:bodyPr>
          <a:lstStyle/>
          <a:p>
            <a:pPr algn="l"/>
            <a:r>
              <a:rPr lang="it-IT" sz="1050" dirty="0"/>
              <a:t>country </a:t>
            </a:r>
            <a:r>
              <a:rPr lang="it-IT" sz="1050" dirty="0" smtClean="0"/>
              <a:t/>
            </a:r>
            <a:br>
              <a:rPr lang="it-IT" sz="1050" dirty="0" smtClean="0"/>
            </a:br>
            <a:r>
              <a:rPr lang="it-IT" sz="1050" dirty="0" smtClean="0"/>
              <a:t>code</a:t>
            </a:r>
            <a:r>
              <a:rPr lang="it-IT" sz="1050" dirty="0"/>
              <a:t>:</a:t>
            </a:r>
          </a:p>
        </p:txBody>
      </p:sp>
      <p:sp>
        <p:nvSpPr>
          <p:cNvPr id="32" name="CasellaDiTesto 31"/>
          <p:cNvSpPr txBox="1"/>
          <p:nvPr/>
        </p:nvSpPr>
        <p:spPr>
          <a:xfrm>
            <a:off x="3698633" y="2957199"/>
            <a:ext cx="769762" cy="430887"/>
          </a:xfrm>
          <a:prstGeom prst="rect">
            <a:avLst/>
          </a:prstGeom>
          <a:noFill/>
          <a:ln w="38100">
            <a:noFill/>
          </a:ln>
        </p:spPr>
        <p:txBody>
          <a:bodyPr wrap="none" rtlCol="0">
            <a:spAutoFit/>
          </a:bodyPr>
          <a:lstStyle/>
          <a:p>
            <a:r>
              <a:rPr lang="it-IT" sz="1100" dirty="0"/>
              <a:t>code of </a:t>
            </a:r>
            <a:endParaRPr lang="it-IT" sz="1100" dirty="0" smtClean="0"/>
          </a:p>
          <a:p>
            <a:r>
              <a:rPr lang="it-IT" sz="1100" dirty="0" smtClean="0"/>
              <a:t>the </a:t>
            </a:r>
            <a:r>
              <a:rPr lang="it-IT" sz="1100" dirty="0"/>
              <a:t>court:</a:t>
            </a:r>
          </a:p>
        </p:txBody>
      </p:sp>
      <p:sp>
        <p:nvSpPr>
          <p:cNvPr id="33" name="CasellaDiTesto 32"/>
          <p:cNvSpPr txBox="1"/>
          <p:nvPr/>
        </p:nvSpPr>
        <p:spPr>
          <a:xfrm>
            <a:off x="4504152" y="2957199"/>
            <a:ext cx="697627" cy="369332"/>
          </a:xfrm>
          <a:prstGeom prst="rect">
            <a:avLst/>
          </a:prstGeom>
          <a:noFill/>
          <a:ln>
            <a:noFill/>
          </a:ln>
        </p:spPr>
        <p:txBody>
          <a:bodyPr wrap="none" rtlCol="0">
            <a:spAutoFit/>
          </a:bodyPr>
          <a:lstStyle/>
          <a:p>
            <a:r>
              <a:rPr lang="it-IT" dirty="0" err="1"/>
              <a:t>year</a:t>
            </a:r>
            <a:r>
              <a:rPr lang="it-IT" dirty="0"/>
              <a:t>:</a:t>
            </a:r>
          </a:p>
        </p:txBody>
      </p:sp>
      <p:sp>
        <p:nvSpPr>
          <p:cNvPr id="34" name="CasellaDiTesto 33"/>
          <p:cNvSpPr txBox="1"/>
          <p:nvPr/>
        </p:nvSpPr>
        <p:spPr>
          <a:xfrm>
            <a:off x="5250805" y="2934535"/>
            <a:ext cx="662361" cy="430887"/>
          </a:xfrm>
          <a:prstGeom prst="rect">
            <a:avLst/>
          </a:prstGeom>
          <a:noFill/>
          <a:ln>
            <a:noFill/>
          </a:ln>
        </p:spPr>
        <p:txBody>
          <a:bodyPr wrap="none" rtlCol="0">
            <a:spAutoFit/>
          </a:bodyPr>
          <a:lstStyle/>
          <a:p>
            <a:pPr marL="0" indent="0">
              <a:buNone/>
            </a:pPr>
            <a:r>
              <a:rPr lang="it-IT" sz="1100" dirty="0" err="1"/>
              <a:t>ordinal</a:t>
            </a:r>
            <a:r>
              <a:rPr lang="it-IT" sz="1100" dirty="0"/>
              <a:t> </a:t>
            </a:r>
            <a:endParaRPr lang="it-IT" sz="1100" dirty="0" smtClean="0"/>
          </a:p>
          <a:p>
            <a:pPr marL="0" indent="0">
              <a:buNone/>
            </a:pPr>
            <a:r>
              <a:rPr lang="it-IT" sz="1100" dirty="0" err="1" smtClean="0"/>
              <a:t>number</a:t>
            </a:r>
            <a:endParaRPr lang="en-US" sz="1100" dirty="0"/>
          </a:p>
        </p:txBody>
      </p:sp>
      <p:sp>
        <p:nvSpPr>
          <p:cNvPr id="37" name="Rettangolo arrotondato 36"/>
          <p:cNvSpPr/>
          <p:nvPr/>
        </p:nvSpPr>
        <p:spPr bwMode="auto">
          <a:xfrm>
            <a:off x="6000293" y="2974739"/>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38" name="CasellaDiTesto 37"/>
          <p:cNvSpPr txBox="1"/>
          <p:nvPr/>
        </p:nvSpPr>
        <p:spPr>
          <a:xfrm>
            <a:off x="6089583" y="2964819"/>
            <a:ext cx="575799" cy="430887"/>
          </a:xfrm>
          <a:prstGeom prst="rect">
            <a:avLst/>
          </a:prstGeom>
          <a:noFill/>
          <a:ln>
            <a:noFill/>
          </a:ln>
        </p:spPr>
        <p:txBody>
          <a:bodyPr wrap="none" rtlCol="0">
            <a:spAutoFit/>
          </a:bodyPr>
          <a:lstStyle/>
          <a:p>
            <a:pPr marL="0" indent="0" algn="ctr">
              <a:buNone/>
            </a:pPr>
            <a:r>
              <a:rPr lang="it-IT" sz="1100" dirty="0" smtClean="0"/>
              <a:t>editor </a:t>
            </a:r>
          </a:p>
          <a:p>
            <a:pPr marL="0" indent="0" algn="ctr">
              <a:buNone/>
            </a:pPr>
            <a:r>
              <a:rPr lang="it-IT" sz="1100" dirty="0" smtClean="0"/>
              <a:t>code</a:t>
            </a:r>
            <a:endParaRPr lang="en-US" sz="1100" dirty="0"/>
          </a:p>
        </p:txBody>
      </p:sp>
      <p:sp>
        <p:nvSpPr>
          <p:cNvPr id="39" name="Rettangolo arrotondato 38"/>
          <p:cNvSpPr/>
          <p:nvPr/>
        </p:nvSpPr>
        <p:spPr bwMode="auto">
          <a:xfrm>
            <a:off x="6767795" y="2974934"/>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40" name="CasellaDiTesto 39"/>
          <p:cNvSpPr txBox="1"/>
          <p:nvPr/>
        </p:nvSpPr>
        <p:spPr>
          <a:xfrm>
            <a:off x="6899565" y="2987778"/>
            <a:ext cx="490839" cy="430887"/>
          </a:xfrm>
          <a:prstGeom prst="rect">
            <a:avLst/>
          </a:prstGeom>
          <a:noFill/>
          <a:ln>
            <a:noFill/>
          </a:ln>
        </p:spPr>
        <p:txBody>
          <a:bodyPr wrap="none" rtlCol="0">
            <a:spAutoFit/>
          </a:bodyPr>
          <a:lstStyle/>
          <a:p>
            <a:pPr marL="0" indent="0" algn="ctr">
              <a:buNone/>
            </a:pPr>
            <a:r>
              <a:rPr lang="it-IT" sz="1100" dirty="0" err="1" smtClean="0"/>
              <a:t>lang</a:t>
            </a:r>
            <a:endParaRPr lang="it-IT" sz="1100" dirty="0" smtClean="0"/>
          </a:p>
          <a:p>
            <a:pPr marL="0" indent="0">
              <a:buNone/>
            </a:pPr>
            <a:endParaRPr lang="en-US" sz="1100" dirty="0"/>
          </a:p>
        </p:txBody>
      </p:sp>
      <p:sp>
        <p:nvSpPr>
          <p:cNvPr id="41" name="Rettangolo arrotondato 40"/>
          <p:cNvSpPr/>
          <p:nvPr/>
        </p:nvSpPr>
        <p:spPr bwMode="auto">
          <a:xfrm>
            <a:off x="7546270" y="2978465"/>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42" name="CasellaDiTesto 41"/>
          <p:cNvSpPr txBox="1"/>
          <p:nvPr/>
        </p:nvSpPr>
        <p:spPr>
          <a:xfrm>
            <a:off x="7603500" y="2991309"/>
            <a:ext cx="639920" cy="430887"/>
          </a:xfrm>
          <a:prstGeom prst="rect">
            <a:avLst/>
          </a:prstGeom>
          <a:noFill/>
          <a:ln>
            <a:noFill/>
          </a:ln>
        </p:spPr>
        <p:txBody>
          <a:bodyPr wrap="none" rtlCol="0">
            <a:spAutoFit/>
          </a:bodyPr>
          <a:lstStyle/>
          <a:p>
            <a:pPr marL="0" indent="0" algn="ctr">
              <a:buNone/>
            </a:pPr>
            <a:r>
              <a:rPr lang="it-IT" sz="1100" dirty="0" err="1" smtClean="0"/>
              <a:t>version</a:t>
            </a:r>
            <a:endParaRPr lang="it-IT" sz="1100" dirty="0" smtClean="0"/>
          </a:p>
          <a:p>
            <a:pPr marL="0" indent="0">
              <a:buNone/>
            </a:pPr>
            <a:endParaRPr lang="en-US" sz="1100" dirty="0"/>
          </a:p>
        </p:txBody>
      </p:sp>
      <p:pic>
        <p:nvPicPr>
          <p:cNvPr id="43"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403" y="393819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297" y="3938192"/>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085" y="3938192"/>
            <a:ext cx="790894" cy="388938"/>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4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191" y="3934859"/>
            <a:ext cx="790894" cy="388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739" y="3931208"/>
            <a:ext cx="790894" cy="388938"/>
          </a:xfrm>
          <a:prstGeom prst="rect">
            <a:avLst/>
          </a:prstGeom>
          <a:solidFill>
            <a:srgbClr val="00B050"/>
          </a:solidFill>
          <a:ln w="38100">
            <a:noFill/>
          </a:ln>
        </p:spPr>
      </p:pic>
      <p:sp>
        <p:nvSpPr>
          <p:cNvPr id="48" name="CasellaDiTesto 47"/>
          <p:cNvSpPr txBox="1"/>
          <p:nvPr/>
        </p:nvSpPr>
        <p:spPr>
          <a:xfrm>
            <a:off x="2105450" y="3950814"/>
            <a:ext cx="761747" cy="369332"/>
          </a:xfrm>
          <a:prstGeom prst="rect">
            <a:avLst/>
          </a:prstGeom>
          <a:noFill/>
          <a:ln>
            <a:noFill/>
          </a:ln>
        </p:spPr>
        <p:txBody>
          <a:bodyPr wrap="none" rtlCol="0">
            <a:spAutoFit/>
          </a:bodyPr>
          <a:lstStyle/>
          <a:p>
            <a:r>
              <a:rPr lang="it-IT" dirty="0"/>
              <a:t>ECLI:</a:t>
            </a:r>
          </a:p>
        </p:txBody>
      </p:sp>
      <p:sp>
        <p:nvSpPr>
          <p:cNvPr id="49" name="CasellaDiTesto 48"/>
          <p:cNvSpPr txBox="1"/>
          <p:nvPr/>
        </p:nvSpPr>
        <p:spPr>
          <a:xfrm>
            <a:off x="3018216" y="3953435"/>
            <a:ext cx="684803" cy="430887"/>
          </a:xfrm>
          <a:prstGeom prst="rect">
            <a:avLst/>
          </a:prstGeom>
          <a:noFill/>
          <a:ln>
            <a:noFill/>
          </a:ln>
        </p:spPr>
        <p:txBody>
          <a:bodyPr wrap="none" rtlCol="0">
            <a:spAutoFit/>
          </a:bodyPr>
          <a:lstStyle/>
          <a:p>
            <a:pPr algn="l"/>
            <a:r>
              <a:rPr lang="it-IT" sz="1050" dirty="0"/>
              <a:t>country </a:t>
            </a:r>
            <a:r>
              <a:rPr lang="it-IT" sz="1050" dirty="0" smtClean="0"/>
              <a:t/>
            </a:r>
            <a:br>
              <a:rPr lang="it-IT" sz="1050" dirty="0" smtClean="0"/>
            </a:br>
            <a:r>
              <a:rPr lang="it-IT" sz="1050" dirty="0" smtClean="0"/>
              <a:t>code</a:t>
            </a:r>
            <a:r>
              <a:rPr lang="it-IT" sz="1050" dirty="0"/>
              <a:t>:</a:t>
            </a:r>
          </a:p>
        </p:txBody>
      </p:sp>
      <p:sp>
        <p:nvSpPr>
          <p:cNvPr id="50" name="CasellaDiTesto 49"/>
          <p:cNvSpPr txBox="1"/>
          <p:nvPr/>
        </p:nvSpPr>
        <p:spPr>
          <a:xfrm>
            <a:off x="3736733" y="3924939"/>
            <a:ext cx="769762" cy="430887"/>
          </a:xfrm>
          <a:prstGeom prst="rect">
            <a:avLst/>
          </a:prstGeom>
          <a:noFill/>
          <a:ln w="38100">
            <a:noFill/>
          </a:ln>
        </p:spPr>
        <p:txBody>
          <a:bodyPr wrap="none" rtlCol="0">
            <a:spAutoFit/>
          </a:bodyPr>
          <a:lstStyle/>
          <a:p>
            <a:r>
              <a:rPr lang="it-IT" sz="1100" dirty="0"/>
              <a:t>code of </a:t>
            </a:r>
            <a:endParaRPr lang="it-IT" sz="1100" dirty="0" smtClean="0"/>
          </a:p>
          <a:p>
            <a:r>
              <a:rPr lang="it-IT" sz="1100" dirty="0" smtClean="0"/>
              <a:t>the </a:t>
            </a:r>
            <a:r>
              <a:rPr lang="it-IT" sz="1100" dirty="0"/>
              <a:t>court:</a:t>
            </a:r>
          </a:p>
        </p:txBody>
      </p:sp>
      <p:sp>
        <p:nvSpPr>
          <p:cNvPr id="51" name="CasellaDiTesto 50"/>
          <p:cNvSpPr txBox="1"/>
          <p:nvPr/>
        </p:nvSpPr>
        <p:spPr>
          <a:xfrm>
            <a:off x="4542252" y="3924939"/>
            <a:ext cx="697627" cy="369332"/>
          </a:xfrm>
          <a:prstGeom prst="rect">
            <a:avLst/>
          </a:prstGeom>
          <a:noFill/>
          <a:ln>
            <a:noFill/>
          </a:ln>
        </p:spPr>
        <p:txBody>
          <a:bodyPr wrap="none" rtlCol="0">
            <a:spAutoFit/>
          </a:bodyPr>
          <a:lstStyle/>
          <a:p>
            <a:r>
              <a:rPr lang="it-IT" dirty="0" err="1"/>
              <a:t>year</a:t>
            </a:r>
            <a:r>
              <a:rPr lang="it-IT" dirty="0"/>
              <a:t>:</a:t>
            </a:r>
          </a:p>
        </p:txBody>
      </p:sp>
      <p:sp>
        <p:nvSpPr>
          <p:cNvPr id="52" name="CasellaDiTesto 51"/>
          <p:cNvSpPr txBox="1"/>
          <p:nvPr/>
        </p:nvSpPr>
        <p:spPr>
          <a:xfrm>
            <a:off x="5288905" y="3902275"/>
            <a:ext cx="662361" cy="430887"/>
          </a:xfrm>
          <a:prstGeom prst="rect">
            <a:avLst/>
          </a:prstGeom>
          <a:noFill/>
          <a:ln>
            <a:noFill/>
          </a:ln>
        </p:spPr>
        <p:txBody>
          <a:bodyPr wrap="none" rtlCol="0">
            <a:spAutoFit/>
          </a:bodyPr>
          <a:lstStyle/>
          <a:p>
            <a:pPr marL="0" indent="0">
              <a:buNone/>
            </a:pPr>
            <a:r>
              <a:rPr lang="it-IT" sz="1100" dirty="0" err="1"/>
              <a:t>ordinal</a:t>
            </a:r>
            <a:r>
              <a:rPr lang="it-IT" sz="1100" dirty="0"/>
              <a:t> </a:t>
            </a:r>
            <a:endParaRPr lang="it-IT" sz="1100" dirty="0" smtClean="0"/>
          </a:p>
          <a:p>
            <a:pPr marL="0" indent="0">
              <a:buNone/>
            </a:pPr>
            <a:r>
              <a:rPr lang="it-IT" sz="1100" dirty="0" err="1" smtClean="0"/>
              <a:t>number</a:t>
            </a:r>
            <a:endParaRPr lang="en-US" sz="1100" dirty="0"/>
          </a:p>
        </p:txBody>
      </p:sp>
      <p:sp>
        <p:nvSpPr>
          <p:cNvPr id="53" name="Rettangolo arrotondato 52"/>
          <p:cNvSpPr/>
          <p:nvPr/>
        </p:nvSpPr>
        <p:spPr bwMode="auto">
          <a:xfrm>
            <a:off x="6038393" y="3942479"/>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54" name="CasellaDiTesto 53"/>
          <p:cNvSpPr txBox="1"/>
          <p:nvPr/>
        </p:nvSpPr>
        <p:spPr>
          <a:xfrm>
            <a:off x="6127683" y="3902079"/>
            <a:ext cx="575799" cy="430887"/>
          </a:xfrm>
          <a:prstGeom prst="rect">
            <a:avLst/>
          </a:prstGeom>
          <a:noFill/>
          <a:ln>
            <a:noFill/>
          </a:ln>
        </p:spPr>
        <p:txBody>
          <a:bodyPr wrap="none" rtlCol="0">
            <a:spAutoFit/>
          </a:bodyPr>
          <a:lstStyle/>
          <a:p>
            <a:pPr marL="0" indent="0" algn="ctr">
              <a:buNone/>
            </a:pPr>
            <a:r>
              <a:rPr lang="it-IT" sz="1100" dirty="0" smtClean="0"/>
              <a:t>editor </a:t>
            </a:r>
          </a:p>
          <a:p>
            <a:pPr marL="0" indent="0" algn="ctr">
              <a:buNone/>
            </a:pPr>
            <a:r>
              <a:rPr lang="it-IT" sz="1100" dirty="0" smtClean="0"/>
              <a:t>code</a:t>
            </a:r>
            <a:endParaRPr lang="en-US" sz="1100" dirty="0"/>
          </a:p>
        </p:txBody>
      </p:sp>
      <p:sp>
        <p:nvSpPr>
          <p:cNvPr id="55" name="Rettangolo arrotondato 54"/>
          <p:cNvSpPr/>
          <p:nvPr/>
        </p:nvSpPr>
        <p:spPr bwMode="auto">
          <a:xfrm>
            <a:off x="6805895" y="3942674"/>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56" name="CasellaDiTesto 55"/>
          <p:cNvSpPr txBox="1"/>
          <p:nvPr/>
        </p:nvSpPr>
        <p:spPr>
          <a:xfrm>
            <a:off x="6937665" y="4024098"/>
            <a:ext cx="490839" cy="430887"/>
          </a:xfrm>
          <a:prstGeom prst="rect">
            <a:avLst/>
          </a:prstGeom>
          <a:noFill/>
          <a:ln>
            <a:noFill/>
          </a:ln>
        </p:spPr>
        <p:txBody>
          <a:bodyPr wrap="none" rtlCol="0">
            <a:spAutoFit/>
          </a:bodyPr>
          <a:lstStyle/>
          <a:p>
            <a:pPr marL="0" indent="0" algn="ctr">
              <a:buNone/>
            </a:pPr>
            <a:r>
              <a:rPr lang="it-IT" sz="1100" dirty="0" err="1" smtClean="0"/>
              <a:t>lang</a:t>
            </a:r>
            <a:endParaRPr lang="it-IT" sz="1100" dirty="0" smtClean="0"/>
          </a:p>
          <a:p>
            <a:pPr marL="0" indent="0">
              <a:buNone/>
            </a:pPr>
            <a:endParaRPr lang="en-US" sz="1100" dirty="0"/>
          </a:p>
        </p:txBody>
      </p:sp>
      <p:sp>
        <p:nvSpPr>
          <p:cNvPr id="57" name="Rettangolo arrotondato 56"/>
          <p:cNvSpPr/>
          <p:nvPr/>
        </p:nvSpPr>
        <p:spPr bwMode="auto">
          <a:xfrm>
            <a:off x="7584370" y="3946205"/>
            <a:ext cx="754380" cy="343457"/>
          </a:xfrm>
          <a:prstGeom prst="roundRect">
            <a:avLst/>
          </a:prstGeom>
          <a:solidFill>
            <a:srgbClr val="33CC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58" name="CasellaDiTesto 57"/>
          <p:cNvSpPr txBox="1"/>
          <p:nvPr/>
        </p:nvSpPr>
        <p:spPr>
          <a:xfrm>
            <a:off x="7641600" y="4027629"/>
            <a:ext cx="639920" cy="430887"/>
          </a:xfrm>
          <a:prstGeom prst="rect">
            <a:avLst/>
          </a:prstGeom>
          <a:noFill/>
          <a:ln>
            <a:noFill/>
          </a:ln>
        </p:spPr>
        <p:txBody>
          <a:bodyPr wrap="none" rtlCol="0">
            <a:spAutoFit/>
          </a:bodyPr>
          <a:lstStyle/>
          <a:p>
            <a:pPr marL="0" indent="0" algn="ctr">
              <a:buNone/>
            </a:pPr>
            <a:r>
              <a:rPr lang="it-IT" sz="1100" dirty="0" err="1" smtClean="0"/>
              <a:t>version</a:t>
            </a:r>
            <a:endParaRPr lang="it-IT" sz="1100" dirty="0" smtClean="0"/>
          </a:p>
          <a:p>
            <a:pPr marL="0" indent="0">
              <a:buNone/>
            </a:pPr>
            <a:endParaRPr lang="en-US" sz="1100" dirty="0"/>
          </a:p>
        </p:txBody>
      </p:sp>
      <p:sp>
        <p:nvSpPr>
          <p:cNvPr id="59" name="Rettangolo arrotondato 58"/>
          <p:cNvSpPr/>
          <p:nvPr/>
        </p:nvSpPr>
        <p:spPr bwMode="auto">
          <a:xfrm>
            <a:off x="8353830" y="3938116"/>
            <a:ext cx="754380" cy="343457"/>
          </a:xfrm>
          <a:prstGeom prst="roundRect">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60" name="CasellaDiTesto 59"/>
          <p:cNvSpPr txBox="1"/>
          <p:nvPr/>
        </p:nvSpPr>
        <p:spPr>
          <a:xfrm>
            <a:off x="8439915" y="4019540"/>
            <a:ext cx="582211" cy="430887"/>
          </a:xfrm>
          <a:prstGeom prst="rect">
            <a:avLst/>
          </a:prstGeom>
          <a:noFill/>
          <a:ln>
            <a:noFill/>
          </a:ln>
        </p:spPr>
        <p:txBody>
          <a:bodyPr wrap="none" rtlCol="0">
            <a:spAutoFit/>
          </a:bodyPr>
          <a:lstStyle/>
          <a:p>
            <a:pPr marL="0" indent="0" algn="ctr">
              <a:buNone/>
            </a:pPr>
            <a:r>
              <a:rPr lang="it-IT" sz="1100" dirty="0" smtClean="0"/>
              <a:t>format</a:t>
            </a:r>
          </a:p>
          <a:p>
            <a:pPr marL="0" indent="0">
              <a:buNone/>
            </a:pPr>
            <a:endParaRPr lang="en-US" sz="1100" dirty="0"/>
          </a:p>
        </p:txBody>
      </p:sp>
    </p:spTree>
    <p:extLst>
      <p:ext uri="{BB962C8B-B14F-4D97-AF65-F5344CB8AC3E}">
        <p14:creationId xmlns:p14="http://schemas.microsoft.com/office/powerpoint/2010/main" val="182949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9400" y="206375"/>
            <a:ext cx="4286250" cy="857250"/>
          </a:xfrm>
        </p:spPr>
        <p:txBody>
          <a:bodyPr/>
          <a:lstStyle/>
          <a:p>
            <a:r>
              <a:rPr lang="it-IT" sz="3600" i="1" dirty="0" err="1" smtClean="0"/>
              <a:t>Metadata</a:t>
            </a:r>
            <a:r>
              <a:rPr lang="it-IT" sz="3600" i="1" dirty="0" smtClean="0"/>
              <a:t> ECLI 2.0</a:t>
            </a:r>
            <a:endParaRPr lang="it-IT" sz="3600" i="1" dirty="0"/>
          </a:p>
        </p:txBody>
      </p:sp>
      <p:sp>
        <p:nvSpPr>
          <p:cNvPr id="3" name="Segnaposto contenuto 2"/>
          <p:cNvSpPr>
            <a:spLocks noGrp="1"/>
          </p:cNvSpPr>
          <p:nvPr>
            <p:ph idx="1"/>
          </p:nvPr>
        </p:nvSpPr>
        <p:spPr>
          <a:xfrm>
            <a:off x="1753870" y="1146810"/>
            <a:ext cx="2566670" cy="3790950"/>
          </a:xfrm>
          <a:solidFill>
            <a:schemeClr val="accent1"/>
          </a:solidFill>
        </p:spPr>
        <p:txBody>
          <a:bodyPr/>
          <a:lstStyle/>
          <a:p>
            <a:r>
              <a:rPr lang="it-IT" sz="1800" dirty="0" smtClean="0"/>
              <a:t>Case </a:t>
            </a:r>
            <a:r>
              <a:rPr lang="it-IT" sz="1800" dirty="0" err="1" smtClean="0"/>
              <a:t>number</a:t>
            </a:r>
            <a:endParaRPr lang="it-IT" sz="1800" dirty="0" smtClean="0"/>
          </a:p>
          <a:p>
            <a:r>
              <a:rPr lang="it-IT" sz="1800" dirty="0" err="1" smtClean="0"/>
              <a:t>Importance</a:t>
            </a:r>
            <a:r>
              <a:rPr lang="it-IT" sz="1800" dirty="0" smtClean="0"/>
              <a:t> of </a:t>
            </a:r>
            <a:r>
              <a:rPr lang="it-IT" sz="1800" dirty="0" err="1" smtClean="0"/>
              <a:t>decision</a:t>
            </a:r>
            <a:endParaRPr lang="it-IT" sz="1800" dirty="0" smtClean="0"/>
          </a:p>
          <a:p>
            <a:r>
              <a:rPr lang="it-IT" sz="1800" dirty="0" err="1" smtClean="0"/>
              <a:t>Preferred</a:t>
            </a:r>
            <a:r>
              <a:rPr lang="it-IT" sz="1800" dirty="0" smtClean="0"/>
              <a:t> </a:t>
            </a:r>
            <a:r>
              <a:rPr lang="it-IT" sz="1800" dirty="0" err="1" smtClean="0"/>
              <a:t>form</a:t>
            </a:r>
            <a:r>
              <a:rPr lang="it-IT" sz="1800" dirty="0" smtClean="0"/>
              <a:t> case sensitive</a:t>
            </a:r>
          </a:p>
          <a:p>
            <a:r>
              <a:rPr lang="it-IT" sz="1800" dirty="0" smtClean="0"/>
              <a:t>Parties</a:t>
            </a:r>
          </a:p>
          <a:p>
            <a:r>
              <a:rPr lang="it-IT" sz="1800" dirty="0" err="1" smtClean="0"/>
              <a:t>Role</a:t>
            </a:r>
            <a:r>
              <a:rPr lang="it-IT" sz="1800" dirty="0" smtClean="0"/>
              <a:t> (</a:t>
            </a:r>
            <a:r>
              <a:rPr lang="it-IT" sz="1800" dirty="0" err="1" smtClean="0"/>
              <a:t>judge</a:t>
            </a:r>
            <a:r>
              <a:rPr lang="it-IT" sz="1800" dirty="0" smtClean="0"/>
              <a:t>/non-</a:t>
            </a:r>
            <a:r>
              <a:rPr lang="it-IT" sz="1800" dirty="0" err="1" smtClean="0"/>
              <a:t>judge</a:t>
            </a:r>
            <a:r>
              <a:rPr lang="it-IT" sz="1800" dirty="0" smtClean="0"/>
              <a:t>)</a:t>
            </a:r>
          </a:p>
          <a:p>
            <a:r>
              <a:rPr lang="it-IT" sz="1800" dirty="0" err="1" smtClean="0"/>
              <a:t>Neutral</a:t>
            </a:r>
            <a:r>
              <a:rPr lang="it-IT" sz="1800" dirty="0" smtClean="0"/>
              <a:t> </a:t>
            </a:r>
            <a:r>
              <a:rPr lang="it-IT" sz="1800" dirty="0" err="1" smtClean="0"/>
              <a:t>citation</a:t>
            </a:r>
            <a:endParaRPr lang="it-IT" sz="1800" dirty="0" smtClean="0"/>
          </a:p>
          <a:p>
            <a:r>
              <a:rPr lang="it-IT" sz="1800" dirty="0" smtClean="0"/>
              <a:t>Date of </a:t>
            </a:r>
            <a:r>
              <a:rPr lang="it-IT" sz="1800" dirty="0" err="1" smtClean="0"/>
              <a:t>deposit</a:t>
            </a:r>
            <a:endParaRPr lang="it-IT" sz="1800" dirty="0" smtClean="0"/>
          </a:p>
          <a:p>
            <a:r>
              <a:rPr lang="it-IT" sz="1800" dirty="0" err="1" smtClean="0"/>
              <a:t>Official</a:t>
            </a:r>
            <a:r>
              <a:rPr lang="it-IT" sz="1800" dirty="0" smtClean="0"/>
              <a:t> </a:t>
            </a:r>
            <a:r>
              <a:rPr lang="it-IT" sz="1800" dirty="0" err="1" smtClean="0"/>
              <a:t>language</a:t>
            </a:r>
            <a:endParaRPr lang="it-IT" sz="1800" dirty="0" smtClean="0"/>
          </a:p>
          <a:p>
            <a:r>
              <a:rPr lang="it-IT" sz="1800" dirty="0" smtClean="0"/>
              <a:t>Alias</a:t>
            </a:r>
            <a:endParaRPr lang="it-IT" sz="1800" dirty="0"/>
          </a:p>
        </p:txBody>
      </p:sp>
      <p:sp>
        <p:nvSpPr>
          <p:cNvPr id="4" name="Segnaposto numero diapositiva 3"/>
          <p:cNvSpPr>
            <a:spLocks noGrp="1"/>
          </p:cNvSpPr>
          <p:nvPr>
            <p:ph type="sldNum" sz="quarter" idx="12"/>
          </p:nvPr>
        </p:nvSpPr>
        <p:spPr>
          <a:xfrm>
            <a:off x="6370320" y="4684713"/>
            <a:ext cx="2133600" cy="357187"/>
          </a:xfrm>
        </p:spPr>
        <p:txBody>
          <a:bodyPr/>
          <a:lstStyle/>
          <a:p>
            <a:pPr>
              <a:defRPr/>
            </a:pPr>
            <a:fld id="{D2782EA7-AA4F-4619-9FDC-1D55660DB7E1}" type="slidenum">
              <a:rPr lang="en-US" altLang="el-GR" smtClean="0"/>
              <a:pPr>
                <a:defRPr/>
              </a:pPr>
              <a:t>21</a:t>
            </a:fld>
            <a:endParaRPr lang="en-US" altLang="el-GR"/>
          </a:p>
        </p:txBody>
      </p:sp>
      <p:sp>
        <p:nvSpPr>
          <p:cNvPr id="6" name="Segnaposto contenuto 2"/>
          <p:cNvSpPr txBox="1">
            <a:spLocks/>
          </p:cNvSpPr>
          <p:nvPr/>
        </p:nvSpPr>
        <p:spPr bwMode="auto">
          <a:xfrm>
            <a:off x="4320540" y="1163956"/>
            <a:ext cx="2354580" cy="3790950"/>
          </a:xfrm>
          <a:prstGeom prst="rect">
            <a:avLst/>
          </a:prstGeom>
          <a:solidFill>
            <a:srgbClr val="CCFF99"/>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it-IT" sz="1800" kern="0" dirty="0" smtClean="0"/>
              <a:t>Compiler</a:t>
            </a:r>
          </a:p>
          <a:p>
            <a:r>
              <a:rPr lang="it-IT" sz="1800" kern="0" dirty="0" err="1" smtClean="0"/>
              <a:t>Creation</a:t>
            </a:r>
            <a:r>
              <a:rPr lang="it-IT" sz="1800" kern="0" dirty="0" smtClean="0"/>
              <a:t> date (optional)</a:t>
            </a:r>
          </a:p>
          <a:p>
            <a:r>
              <a:rPr lang="it-IT" sz="1800" kern="0" dirty="0" err="1" smtClean="0"/>
              <a:t>Expression</a:t>
            </a:r>
            <a:r>
              <a:rPr lang="it-IT" sz="1800" kern="0" dirty="0" smtClean="0"/>
              <a:t> </a:t>
            </a:r>
            <a:r>
              <a:rPr lang="it-IT" sz="1800" kern="0" dirty="0" err="1" smtClean="0"/>
              <a:t>identifier</a:t>
            </a:r>
            <a:endParaRPr lang="it-IT" sz="1800" kern="0" dirty="0" smtClean="0"/>
          </a:p>
          <a:p>
            <a:r>
              <a:rPr lang="it-IT" sz="1800" kern="0" dirty="0" smtClean="0"/>
              <a:t>Start date</a:t>
            </a:r>
          </a:p>
          <a:p>
            <a:r>
              <a:rPr lang="it-IT" sz="1800" kern="0" dirty="0" smtClean="0"/>
              <a:t>Language </a:t>
            </a:r>
          </a:p>
          <a:p>
            <a:r>
              <a:rPr lang="it-IT" sz="1800" kern="0" dirty="0" err="1" smtClean="0"/>
              <a:t>Type</a:t>
            </a:r>
            <a:r>
              <a:rPr lang="it-IT" sz="1800" kern="0" dirty="0" smtClean="0"/>
              <a:t> of </a:t>
            </a:r>
            <a:r>
              <a:rPr lang="it-IT" sz="1800" kern="0" dirty="0" err="1" smtClean="0"/>
              <a:t>expression</a:t>
            </a:r>
            <a:endParaRPr lang="it-IT" sz="1800" kern="0" dirty="0" smtClean="0"/>
          </a:p>
          <a:p>
            <a:r>
              <a:rPr lang="it-IT" sz="1800" kern="0" dirty="0" err="1" smtClean="0"/>
              <a:t>Authoritativeness</a:t>
            </a:r>
            <a:endParaRPr lang="it-IT" sz="1800" kern="0" dirty="0" smtClean="0"/>
          </a:p>
        </p:txBody>
      </p:sp>
      <p:sp>
        <p:nvSpPr>
          <p:cNvPr id="7" name="Segnaposto contenuto 2"/>
          <p:cNvSpPr txBox="1">
            <a:spLocks/>
          </p:cNvSpPr>
          <p:nvPr/>
        </p:nvSpPr>
        <p:spPr bwMode="auto">
          <a:xfrm>
            <a:off x="6592570" y="1154432"/>
            <a:ext cx="2551430" cy="379095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it-IT" sz="2000" kern="0" dirty="0" smtClean="0"/>
              <a:t>Editor</a:t>
            </a:r>
          </a:p>
          <a:p>
            <a:r>
              <a:rPr lang="it-IT" sz="2000" kern="0" dirty="0" err="1" smtClean="0"/>
              <a:t>Creation</a:t>
            </a:r>
            <a:r>
              <a:rPr lang="it-IT" sz="2000" kern="0" dirty="0" smtClean="0"/>
              <a:t> date</a:t>
            </a:r>
          </a:p>
          <a:p>
            <a:r>
              <a:rPr lang="it-IT" sz="2000" kern="0" dirty="0" smtClean="0"/>
              <a:t>format</a:t>
            </a:r>
          </a:p>
          <a:p>
            <a:r>
              <a:rPr lang="it-IT" sz="2000" kern="0" dirty="0" err="1" smtClean="0"/>
              <a:t>Authoritativeness</a:t>
            </a:r>
            <a:endParaRPr lang="it-IT" sz="2000" kern="0" dirty="0" smtClean="0"/>
          </a:p>
        </p:txBody>
      </p:sp>
      <p:sp>
        <p:nvSpPr>
          <p:cNvPr id="5" name="CasellaDiTesto 4"/>
          <p:cNvSpPr txBox="1"/>
          <p:nvPr/>
        </p:nvSpPr>
        <p:spPr>
          <a:xfrm>
            <a:off x="2591416" y="800340"/>
            <a:ext cx="915635" cy="369332"/>
          </a:xfrm>
          <a:prstGeom prst="rect">
            <a:avLst/>
          </a:prstGeom>
          <a:noFill/>
        </p:spPr>
        <p:txBody>
          <a:bodyPr wrap="none" rtlCol="0">
            <a:spAutoFit/>
          </a:bodyPr>
          <a:lstStyle/>
          <a:p>
            <a:r>
              <a:rPr lang="it-IT" b="1" dirty="0" smtClean="0"/>
              <a:t>WORK</a:t>
            </a:r>
            <a:endParaRPr lang="it-IT" b="1" dirty="0"/>
          </a:p>
        </p:txBody>
      </p:sp>
      <p:sp>
        <p:nvSpPr>
          <p:cNvPr id="9" name="CasellaDiTesto 8"/>
          <p:cNvSpPr txBox="1"/>
          <p:nvPr/>
        </p:nvSpPr>
        <p:spPr>
          <a:xfrm>
            <a:off x="4655291" y="829032"/>
            <a:ext cx="1685077" cy="369332"/>
          </a:xfrm>
          <a:prstGeom prst="rect">
            <a:avLst/>
          </a:prstGeom>
          <a:noFill/>
        </p:spPr>
        <p:txBody>
          <a:bodyPr wrap="none" rtlCol="0">
            <a:spAutoFit/>
          </a:bodyPr>
          <a:lstStyle/>
          <a:p>
            <a:r>
              <a:rPr lang="it-IT" b="1" dirty="0" smtClean="0"/>
              <a:t>EXPRESSION</a:t>
            </a:r>
            <a:endParaRPr lang="it-IT" b="1" dirty="0"/>
          </a:p>
        </p:txBody>
      </p:sp>
      <p:sp>
        <p:nvSpPr>
          <p:cNvPr id="10" name="CasellaDiTesto 9"/>
          <p:cNvSpPr txBox="1"/>
          <p:nvPr/>
        </p:nvSpPr>
        <p:spPr>
          <a:xfrm>
            <a:off x="6662442" y="791172"/>
            <a:ext cx="2048381" cy="369332"/>
          </a:xfrm>
          <a:prstGeom prst="rect">
            <a:avLst/>
          </a:prstGeom>
          <a:noFill/>
        </p:spPr>
        <p:txBody>
          <a:bodyPr wrap="none" rtlCol="0">
            <a:spAutoFit/>
          </a:bodyPr>
          <a:lstStyle/>
          <a:p>
            <a:r>
              <a:rPr lang="it-IT" b="1" dirty="0" smtClean="0"/>
              <a:t>MANIFESTATION</a:t>
            </a:r>
            <a:endParaRPr lang="it-IT" b="1" dirty="0"/>
          </a:p>
        </p:txBody>
      </p:sp>
      <p:sp>
        <p:nvSpPr>
          <p:cNvPr id="8" name="AutoShape 2" descr="Risultati immagini per icons rdf">
            <a:hlinkClick r:id="rId2"/>
          </p:cNvPr>
          <p:cNvSpPr>
            <a:spLocks noChangeAspect="1" noChangeArrowheads="1"/>
          </p:cNvSpPr>
          <p:nvPr/>
        </p:nvSpPr>
        <p:spPr bwMode="auto">
          <a:xfrm>
            <a:off x="38100" y="-2697163"/>
            <a:ext cx="5191125" cy="562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4" descr="Risultati immagini per icons rdf">
            <a:hlinkClick r:id="rId2"/>
          </p:cNvPr>
          <p:cNvSpPr>
            <a:spLocks noChangeAspect="1" noChangeArrowheads="1"/>
          </p:cNvSpPr>
          <p:nvPr/>
        </p:nvSpPr>
        <p:spPr bwMode="auto">
          <a:xfrm>
            <a:off x="190500" y="-2544763"/>
            <a:ext cx="5191125" cy="562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6" descr="Risultati immagini per icons rdf">
            <a:hlinkClick r:id="rId2"/>
          </p:cNvPr>
          <p:cNvSpPr>
            <a:spLocks noChangeAspect="1" noChangeArrowheads="1"/>
          </p:cNvSpPr>
          <p:nvPr/>
        </p:nvSpPr>
        <p:spPr bwMode="auto">
          <a:xfrm>
            <a:off x="342900" y="-2392363"/>
            <a:ext cx="5191125" cy="562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6" name="Picture 8" descr="Immagine correlat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912" y="288099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Risultati immagini per icons rdf"/>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2" descr="Risultati immagini per icons rdf"/>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4" descr="Risultati immagini per icons rdf">
            <a:hlinkClick r:id="rId5"/>
          </p:cNvPr>
          <p:cNvSpPr>
            <a:spLocks noChangeAspect="1" noChangeArrowheads="1"/>
          </p:cNvSpPr>
          <p:nvPr/>
        </p:nvSpPr>
        <p:spPr bwMode="auto">
          <a:xfrm>
            <a:off x="38100" y="-1516063"/>
            <a:ext cx="76200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4" name="Picture 16" descr="RDF Resource Description Framework Icon">
            <a:hlinkClick r:id="rId6" tooltip="RDF Resource Description Framewor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8848" y="2932113"/>
            <a:ext cx="561975" cy="6096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8" descr="Risultati immagini per icons json-ld icons">
            <a:hlinkClick r:id="rId8"/>
          </p:cNvPr>
          <p:cNvSpPr>
            <a:spLocks noChangeAspect="1" noChangeArrowheads="1"/>
          </p:cNvSpPr>
          <p:nvPr/>
        </p:nvSpPr>
        <p:spPr bwMode="auto">
          <a:xfrm>
            <a:off x="38100" y="-2697163"/>
            <a:ext cx="5267325" cy="562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70" name="Picture 22" descr="JSON-LD-logo-64">
            <a:hlinkClick r:id="rId9" tooltip="JSON-LD"/>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8848" y="3674548"/>
            <a:ext cx="561975" cy="59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smtClean="0"/>
              <a:t>Key</a:t>
            </a:r>
            <a:r>
              <a:rPr lang="it-IT" sz="4000" dirty="0" smtClean="0"/>
              <a:t> take-</a:t>
            </a:r>
            <a:r>
              <a:rPr lang="it-IT" sz="4000" dirty="0" err="1" smtClean="0"/>
              <a:t>away</a:t>
            </a:r>
            <a:r>
              <a:rPr lang="it-IT" sz="4000" dirty="0" smtClean="0"/>
              <a:t> </a:t>
            </a:r>
            <a:r>
              <a:rPr lang="it-IT" sz="4000" dirty="0" err="1" smtClean="0"/>
              <a:t>points</a:t>
            </a:r>
            <a:endParaRPr lang="it-IT" sz="4000" dirty="0"/>
          </a:p>
        </p:txBody>
      </p:sp>
      <p:sp>
        <p:nvSpPr>
          <p:cNvPr id="3" name="Segnaposto contenuto 2"/>
          <p:cNvSpPr>
            <a:spLocks noGrp="1"/>
          </p:cNvSpPr>
          <p:nvPr>
            <p:ph idx="1"/>
          </p:nvPr>
        </p:nvSpPr>
        <p:spPr>
          <a:xfrm>
            <a:off x="1746250" y="1200150"/>
            <a:ext cx="7169150" cy="3657600"/>
          </a:xfrm>
        </p:spPr>
        <p:txBody>
          <a:bodyPr/>
          <a:lstStyle/>
          <a:p>
            <a:r>
              <a:rPr lang="en-US" sz="1800" b="1" dirty="0">
                <a:solidFill>
                  <a:srgbClr val="C00000"/>
                </a:solidFill>
              </a:rPr>
              <a:t>ECLI 2.0 </a:t>
            </a:r>
            <a:r>
              <a:rPr lang="en-US" sz="1800" b="1" dirty="0" smtClean="0">
                <a:solidFill>
                  <a:srgbClr val="C00000"/>
                </a:solidFill>
              </a:rPr>
              <a:t>identifiers are </a:t>
            </a:r>
            <a:r>
              <a:rPr lang="en-US" sz="1800" b="1" dirty="0">
                <a:solidFill>
                  <a:srgbClr val="C00000"/>
                </a:solidFill>
              </a:rPr>
              <a:t>completely </a:t>
            </a:r>
            <a:r>
              <a:rPr lang="en-US" sz="1800" b="1" dirty="0" smtClean="0">
                <a:solidFill>
                  <a:srgbClr val="C00000"/>
                </a:solidFill>
              </a:rPr>
              <a:t>backward-compatible</a:t>
            </a:r>
            <a:r>
              <a:rPr lang="en-US" sz="1800" b="1" dirty="0">
                <a:solidFill>
                  <a:srgbClr val="C00000"/>
                </a:solidFill>
              </a:rPr>
              <a:t>. </a:t>
            </a:r>
            <a:endParaRPr lang="en-US" sz="1800" b="1" dirty="0" smtClean="0">
              <a:solidFill>
                <a:srgbClr val="C00000"/>
              </a:solidFill>
            </a:endParaRPr>
          </a:p>
          <a:p>
            <a:r>
              <a:rPr lang="en-US" sz="1800" dirty="0" smtClean="0"/>
              <a:t>The </a:t>
            </a:r>
            <a:r>
              <a:rPr lang="en-US" sz="1800" b="1" dirty="0">
                <a:solidFill>
                  <a:srgbClr val="C00000"/>
                </a:solidFill>
              </a:rPr>
              <a:t>extension of the fifth </a:t>
            </a:r>
            <a:r>
              <a:rPr lang="en-US" sz="1800" dirty="0"/>
              <a:t>element </a:t>
            </a:r>
            <a:r>
              <a:rPr lang="en-US" sz="1800" dirty="0" smtClean="0"/>
              <a:t>is the only technique used.</a:t>
            </a:r>
          </a:p>
          <a:p>
            <a:r>
              <a:rPr lang="en-US" sz="1800" dirty="0" smtClean="0"/>
              <a:t>The extension is </a:t>
            </a:r>
            <a:r>
              <a:rPr lang="en-US" sz="1800" b="1" dirty="0">
                <a:solidFill>
                  <a:srgbClr val="C00000"/>
                </a:solidFill>
              </a:rPr>
              <a:t>optional</a:t>
            </a:r>
            <a:r>
              <a:rPr lang="en-US" sz="1800" dirty="0"/>
              <a:t> and in any case </a:t>
            </a:r>
            <a:r>
              <a:rPr lang="en-US" sz="1800" dirty="0" smtClean="0"/>
              <a:t>easy </a:t>
            </a:r>
            <a:r>
              <a:rPr lang="en-US" sz="1800" dirty="0"/>
              <a:t>to tokenize with </a:t>
            </a:r>
            <a:r>
              <a:rPr lang="en-US" sz="1800" dirty="0" smtClean="0"/>
              <a:t>few </a:t>
            </a:r>
            <a:r>
              <a:rPr lang="en-US" sz="1800" dirty="0"/>
              <a:t>lines of code. </a:t>
            </a:r>
            <a:endParaRPr lang="en-US" sz="1800" dirty="0" smtClean="0"/>
          </a:p>
          <a:p>
            <a:r>
              <a:rPr lang="en-US" sz="1800" dirty="0" smtClean="0"/>
              <a:t>ECLI 2.0 </a:t>
            </a:r>
            <a:r>
              <a:rPr lang="en-US" sz="1800" b="1" dirty="0" smtClean="0">
                <a:solidFill>
                  <a:srgbClr val="C00000"/>
                </a:solidFill>
              </a:rPr>
              <a:t>does not intend </a:t>
            </a:r>
            <a:r>
              <a:rPr lang="en-US" sz="1800" b="1" dirty="0">
                <a:solidFill>
                  <a:srgbClr val="C00000"/>
                </a:solidFill>
              </a:rPr>
              <a:t>to jeopardize previous investments </a:t>
            </a:r>
            <a:r>
              <a:rPr lang="en-US" sz="1800" dirty="0"/>
              <a:t>made by the Member States in the </a:t>
            </a:r>
            <a:r>
              <a:rPr lang="en-US" sz="1800" dirty="0" smtClean="0"/>
              <a:t>implementation of ECLI </a:t>
            </a:r>
            <a:r>
              <a:rPr lang="en-US" sz="1800" dirty="0"/>
              <a:t>1.0 </a:t>
            </a:r>
            <a:r>
              <a:rPr lang="en-US" sz="1800" dirty="0" smtClean="0"/>
              <a:t>or </a:t>
            </a:r>
            <a:r>
              <a:rPr lang="en-US" sz="1800" dirty="0"/>
              <a:t>made by other </a:t>
            </a:r>
            <a:r>
              <a:rPr lang="en-US" sz="1800" dirty="0" smtClean="0"/>
              <a:t>players </a:t>
            </a:r>
            <a:r>
              <a:rPr lang="en-US" sz="1800" dirty="0"/>
              <a:t>in the market. </a:t>
            </a:r>
            <a:endParaRPr lang="en-US" sz="1800" dirty="0" smtClean="0"/>
          </a:p>
          <a:p>
            <a:r>
              <a:rPr lang="en-US" sz="1800" b="1" dirty="0" smtClean="0">
                <a:solidFill>
                  <a:srgbClr val="0000CC"/>
                </a:solidFill>
              </a:rPr>
              <a:t>Therefore ECLI 2.0 syntax is an </a:t>
            </a:r>
            <a:r>
              <a:rPr lang="en-US" sz="1800" b="1" i="1" dirty="0" smtClean="0">
                <a:solidFill>
                  <a:srgbClr val="0000CC"/>
                </a:solidFill>
              </a:rPr>
              <a:t>extension</a:t>
            </a:r>
            <a:r>
              <a:rPr lang="en-US" sz="1800" b="1" dirty="0" smtClean="0">
                <a:solidFill>
                  <a:srgbClr val="0000CC"/>
                </a:solidFill>
              </a:rPr>
              <a:t> of ECLI 1.0. </a:t>
            </a:r>
          </a:p>
          <a:p>
            <a:r>
              <a:rPr lang="en-US" sz="1800" dirty="0" smtClean="0"/>
              <a:t>The extensions can even be </a:t>
            </a:r>
            <a:r>
              <a:rPr lang="en-US" sz="1800" dirty="0"/>
              <a:t>implemented gradually and with </a:t>
            </a:r>
            <a:r>
              <a:rPr lang="en-US" sz="1800" dirty="0" smtClean="0"/>
              <a:t>little impact, in order to manage </a:t>
            </a:r>
            <a:r>
              <a:rPr lang="en-US" sz="1800" dirty="0"/>
              <a:t>situations where the tradeoff between </a:t>
            </a:r>
            <a:r>
              <a:rPr lang="en-US" sz="1800" dirty="0" smtClean="0"/>
              <a:t>clarity, </a:t>
            </a:r>
            <a:r>
              <a:rPr lang="en-US" sz="1800" dirty="0"/>
              <a:t>disambiguation and length of the ECLI 1.0 identifier </a:t>
            </a:r>
            <a:r>
              <a:rPr lang="en-US" sz="1800" dirty="0" smtClean="0"/>
              <a:t>can become an issue for usability.</a:t>
            </a:r>
            <a:endParaRPr lang="it-IT" sz="18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22</a:t>
            </a:fld>
            <a:endParaRPr lang="en-US" altLang="el-GR" dirty="0"/>
          </a:p>
        </p:txBody>
      </p:sp>
    </p:spTree>
    <p:extLst>
      <p:ext uri="{BB962C8B-B14F-4D97-AF65-F5344CB8AC3E}">
        <p14:creationId xmlns:p14="http://schemas.microsoft.com/office/powerpoint/2010/main" val="284883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Demo</a:t>
            </a:r>
            <a:endParaRPr lang="it-IT" dirty="0"/>
          </a:p>
        </p:txBody>
      </p:sp>
      <p:sp>
        <p:nvSpPr>
          <p:cNvPr id="3" name="Segnaposto contenuto 2"/>
          <p:cNvSpPr>
            <a:spLocks noGrp="1"/>
          </p:cNvSpPr>
          <p:nvPr>
            <p:ph idx="1"/>
          </p:nvPr>
        </p:nvSpPr>
        <p:spPr>
          <a:xfrm>
            <a:off x="1912620" y="1200150"/>
            <a:ext cx="6774180" cy="3394075"/>
          </a:xfrm>
        </p:spPr>
        <p:txBody>
          <a:bodyPr/>
          <a:lstStyle/>
          <a:p>
            <a:pPr lvl="0"/>
            <a:r>
              <a:rPr lang="en-US" dirty="0">
                <a:hlinkClick r:id="rId2"/>
              </a:rPr>
              <a:t>http://akresolver.cs.unibo.it/examples/ecliConverter.html</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23</a:t>
            </a:fld>
            <a:endParaRPr lang="en-US" altLang="el-GR"/>
          </a:p>
        </p:txBody>
      </p:sp>
    </p:spTree>
    <p:extLst>
      <p:ext uri="{BB962C8B-B14F-4D97-AF65-F5344CB8AC3E}">
        <p14:creationId xmlns:p14="http://schemas.microsoft.com/office/powerpoint/2010/main" val="311511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References</a:t>
            </a:r>
            <a:endParaRPr lang="it-IT" dirty="0"/>
          </a:p>
        </p:txBody>
      </p:sp>
      <p:sp>
        <p:nvSpPr>
          <p:cNvPr id="3" name="Segnaposto contenuto 2"/>
          <p:cNvSpPr>
            <a:spLocks noGrp="1"/>
          </p:cNvSpPr>
          <p:nvPr>
            <p:ph idx="1"/>
          </p:nvPr>
        </p:nvSpPr>
        <p:spPr>
          <a:xfrm>
            <a:off x="1706880" y="1200150"/>
            <a:ext cx="6979920" cy="3394075"/>
          </a:xfrm>
        </p:spPr>
        <p:txBody>
          <a:bodyPr/>
          <a:lstStyle/>
          <a:p>
            <a:r>
              <a:rPr lang="it-IT" sz="2000" dirty="0">
                <a:hlinkClick r:id="rId2"/>
              </a:rPr>
              <a:t>http://</a:t>
            </a:r>
            <a:r>
              <a:rPr lang="it-IT" sz="2000" dirty="0" smtClean="0">
                <a:hlinkClick r:id="rId2"/>
              </a:rPr>
              <a:t>bo-ecli.eu/uploads/deliverables/DeliverableWS3-D2.pdf</a:t>
            </a:r>
            <a:endParaRPr lang="it-IT" sz="2000" dirty="0" smtClean="0"/>
          </a:p>
          <a:p>
            <a:r>
              <a:rPr lang="it-IT" sz="2000" dirty="0">
                <a:hlinkClick r:id="rId3" invalidUrl="http://bo-ecli.eu/uploads/deliverables/Deliverable WS0-D1.pdf"/>
              </a:rPr>
              <a:t>http://</a:t>
            </a:r>
            <a:r>
              <a:rPr lang="it-IT" sz="2000" dirty="0" smtClean="0">
                <a:hlinkClick r:id="rId3" invalidUrl="http://bo-ecli.eu/uploads/deliverables/Deliverable WS0-D1.pdf"/>
              </a:rPr>
              <a:t>bo-ecli.eu/uploads/deliverables/Deliverable%20WS0-D1.pdf</a:t>
            </a:r>
            <a:endParaRPr lang="it-IT" sz="2000" dirty="0" smtClean="0"/>
          </a:p>
          <a:p>
            <a:pPr lvl="0"/>
            <a:r>
              <a:rPr lang="en-US" sz="2000" dirty="0">
                <a:hlinkClick r:id="rId4"/>
              </a:rPr>
              <a:t>http://akresolver.cs.unibo.it/examples/ecliConverter.html</a:t>
            </a:r>
            <a:endParaRPr lang="it-IT" sz="2000" dirty="0"/>
          </a:p>
          <a:p>
            <a:r>
              <a:rPr lang="it-IT" sz="2000" dirty="0">
                <a:hlinkClick r:id="rId5"/>
              </a:rPr>
              <a:t>http://sinatra.cirsfid.unibo.it/node/formex2akn</a:t>
            </a:r>
            <a:r>
              <a:rPr lang="it-IT" sz="2000" dirty="0" smtClean="0">
                <a:hlinkClick r:id="rId5"/>
              </a:rPr>
              <a:t>/</a:t>
            </a:r>
            <a:endParaRPr lang="it-IT" sz="2000" dirty="0" smtClean="0"/>
          </a:p>
          <a:p>
            <a:r>
              <a:rPr lang="it-IT" sz="2000" dirty="0" err="1" smtClean="0"/>
              <a:t>Paper</a:t>
            </a:r>
            <a:r>
              <a:rPr lang="it-IT" sz="2000" dirty="0" smtClean="0"/>
              <a:t> in CEDEM2017 conference</a:t>
            </a:r>
          </a:p>
          <a:p>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24</a:t>
            </a:fld>
            <a:endParaRPr lang="en-US" altLang="el-GR"/>
          </a:p>
        </p:txBody>
      </p:sp>
    </p:spTree>
    <p:extLst>
      <p:ext uri="{BB962C8B-B14F-4D97-AF65-F5344CB8AC3E}">
        <p14:creationId xmlns:p14="http://schemas.microsoft.com/office/powerpoint/2010/main" val="192477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11" name="Titel 1"/>
          <p:cNvSpPr>
            <a:spLocks/>
          </p:cNvSpPr>
          <p:nvPr/>
        </p:nvSpPr>
        <p:spPr bwMode="auto">
          <a:xfrm>
            <a:off x="4976813" y="1541463"/>
            <a:ext cx="2963862" cy="941796"/>
          </a:xfrm>
          <a:prstGeom prst="rect">
            <a:avLst/>
          </a:prstGeom>
          <a:noFill/>
          <a:ln w="9525">
            <a:noFill/>
            <a:miter lim="800000"/>
            <a:headEnd/>
            <a:tailEnd/>
          </a:ln>
        </p:spPr>
        <p:txBody>
          <a:bodyPr wrap="square" lIns="0" tIns="0" rIns="0" bIns="0">
            <a:spAutoFit/>
          </a:bodyPr>
          <a:lstStyle/>
          <a:p>
            <a:pPr algn="l">
              <a:lnSpc>
                <a:spcPct val="85000"/>
              </a:lnSpc>
            </a:pPr>
            <a:r>
              <a:rPr lang="en-US" altLang="el-GR" sz="2400" b="1" dirty="0">
                <a:solidFill>
                  <a:srgbClr val="006C87"/>
                </a:solidFill>
                <a:latin typeface="Roboto Bk" pitchFamily="2" charset="0"/>
                <a:ea typeface="Roboto Bk" pitchFamily="2" charset="0"/>
                <a:cs typeface="Roboto Slab" pitchFamily="2" charset="0"/>
              </a:rPr>
              <a:t>Thank you </a:t>
            </a:r>
            <a:br>
              <a:rPr lang="en-US" altLang="el-GR" sz="2400" b="1" dirty="0">
                <a:solidFill>
                  <a:srgbClr val="006C87"/>
                </a:solidFill>
                <a:latin typeface="Roboto Bk" pitchFamily="2" charset="0"/>
                <a:ea typeface="Roboto Bk" pitchFamily="2" charset="0"/>
                <a:cs typeface="Roboto Slab" pitchFamily="2" charset="0"/>
              </a:rPr>
            </a:br>
            <a:r>
              <a:rPr lang="en-US" altLang="el-GR" sz="2400" b="1" dirty="0">
                <a:solidFill>
                  <a:srgbClr val="006C87"/>
                </a:solidFill>
                <a:latin typeface="Roboto Bk" pitchFamily="2" charset="0"/>
                <a:ea typeface="Roboto Bk" pitchFamily="2" charset="0"/>
                <a:cs typeface="Roboto Slab" pitchFamily="2" charset="0"/>
              </a:rPr>
              <a:t>for your attention</a:t>
            </a:r>
            <a:r>
              <a:rPr lang="en-US" altLang="el-GR" sz="2400" b="1" dirty="0" smtClean="0">
                <a:solidFill>
                  <a:srgbClr val="006C87"/>
                </a:solidFill>
                <a:latin typeface="Roboto Bk" pitchFamily="2" charset="0"/>
                <a:ea typeface="Roboto Bk" pitchFamily="2" charset="0"/>
                <a:cs typeface="Roboto Slab" pitchFamily="2" charset="0"/>
              </a:rPr>
              <a:t>!</a:t>
            </a:r>
          </a:p>
          <a:p>
            <a:pPr algn="l">
              <a:lnSpc>
                <a:spcPct val="85000"/>
              </a:lnSpc>
            </a:pPr>
            <a:r>
              <a:rPr lang="en-US" altLang="el-GR" sz="2400" b="1" noProof="1" smtClean="0">
                <a:solidFill>
                  <a:srgbClr val="006C87"/>
                </a:solidFill>
                <a:latin typeface="Roboto Bk" pitchFamily="2" charset="0"/>
                <a:ea typeface="Roboto Bk" pitchFamily="2" charset="0"/>
                <a:cs typeface="Roboto Slab" pitchFamily="2" charset="0"/>
              </a:rPr>
              <a:t>Comments, Questions, Debate</a:t>
            </a:r>
            <a:endParaRPr lang="en-US" altLang="el-GR" sz="2400" b="1" noProof="1">
              <a:solidFill>
                <a:srgbClr val="006C87"/>
              </a:solidFill>
              <a:latin typeface="Roboto Bk" pitchFamily="2" charset="0"/>
              <a:ea typeface="Roboto Bk" pitchFamily="2" charset="0"/>
              <a:cs typeface="Roboto Slab" pitchFamily="2" charset="0"/>
            </a:endParaRPr>
          </a:p>
        </p:txBody>
      </p:sp>
      <p:sp>
        <p:nvSpPr>
          <p:cNvPr id="15364" name="Titel 1"/>
          <p:cNvSpPr>
            <a:spLocks/>
          </p:cNvSpPr>
          <p:nvPr/>
        </p:nvSpPr>
        <p:spPr bwMode="auto">
          <a:xfrm>
            <a:off x="385763" y="2720975"/>
            <a:ext cx="3670300" cy="369332"/>
          </a:xfrm>
          <a:prstGeom prst="rect">
            <a:avLst/>
          </a:prstGeom>
          <a:noFill/>
          <a:ln w="9525">
            <a:noFill/>
            <a:miter lim="800000"/>
            <a:headEnd/>
            <a:tailEnd/>
          </a:ln>
        </p:spPr>
        <p:txBody>
          <a:bodyPr lIns="0" tIns="0" rIns="0" bIns="0">
            <a:spAutoFit/>
          </a:bodyPr>
          <a:lstStyle/>
          <a:p>
            <a:pPr algn="l"/>
            <a:r>
              <a:rPr lang="en-US" altLang="el-GR" sz="1200" b="1" noProof="1">
                <a:solidFill>
                  <a:srgbClr val="000000"/>
                </a:solidFill>
                <a:latin typeface="Roboto" pitchFamily="2" charset="0"/>
                <a:ea typeface="Roboto" pitchFamily="2" charset="0"/>
                <a:cs typeface="Roboto Slab" pitchFamily="2" charset="0"/>
              </a:rPr>
              <a:t>BO-ECLI</a:t>
            </a:r>
          </a:p>
          <a:p>
            <a:pPr algn="l"/>
            <a:r>
              <a:rPr lang="en-US" altLang="el-GR" sz="1200" noProof="1">
                <a:solidFill>
                  <a:srgbClr val="000000"/>
                </a:solidFill>
                <a:latin typeface="Roboto" pitchFamily="2" charset="0"/>
                <a:ea typeface="Roboto" pitchFamily="2" charset="0"/>
                <a:cs typeface="Roboto Slab" pitchFamily="2" charset="0"/>
              </a:rPr>
              <a:t>www.bo-ecli.eu  |  info@bo-ecli.eu</a:t>
            </a:r>
          </a:p>
        </p:txBody>
      </p:sp>
      <p:pic>
        <p:nvPicPr>
          <p:cNvPr id="1536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15366" name="Group 11"/>
          <p:cNvGrpSpPr>
            <a:grpSpLocks/>
          </p:cNvGrpSpPr>
          <p:nvPr/>
        </p:nvGrpSpPr>
        <p:grpSpPr bwMode="auto">
          <a:xfrm>
            <a:off x="6002338" y="4291013"/>
            <a:ext cx="2794000" cy="520700"/>
            <a:chOff x="5924915" y="1445722"/>
            <a:chExt cx="3177237" cy="590169"/>
          </a:xfrm>
        </p:grpSpPr>
        <p:pic>
          <p:nvPicPr>
            <p:cNvPr id="15367"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21"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9" name="Rechthoek 8"/>
          <p:cNvSpPr/>
          <p:nvPr/>
        </p:nvSpPr>
        <p:spPr>
          <a:xfrm>
            <a:off x="126609" y="4501230"/>
            <a:ext cx="4572000" cy="646331"/>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solidFill>
                  <a:srgbClr val="000000"/>
                </a:solidFil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900">
              <a:solidFill>
                <a:srgbClr val="000000"/>
              </a:solidFill>
            </a:endParaRPr>
          </a:p>
        </p:txBody>
      </p:sp>
      <p:pic>
        <p:nvPicPr>
          <p:cNvPr id="2" name="Afbeelding 1"/>
          <p:cNvPicPr>
            <a:picLocks noChangeAspect="1"/>
          </p:cNvPicPr>
          <p:nvPr/>
        </p:nvPicPr>
        <p:blipFill>
          <a:blip r:embed="rId6"/>
          <a:stretch>
            <a:fillRect/>
          </a:stretch>
        </p:blipFill>
        <p:spPr>
          <a:xfrm>
            <a:off x="3920596" y="2924107"/>
            <a:ext cx="2477211" cy="1308578"/>
          </a:xfrm>
          <a:prstGeom prst="rect">
            <a:avLst/>
          </a:prstGeom>
        </p:spPr>
      </p:pic>
      <p:pic>
        <p:nvPicPr>
          <p:cNvPr id="3" name="Picture 2"/>
          <p:cNvPicPr>
            <a:picLocks noChangeAspect="1"/>
          </p:cNvPicPr>
          <p:nvPr/>
        </p:nvPicPr>
        <p:blipFill>
          <a:blip r:embed="rId7"/>
          <a:stretch>
            <a:fillRect/>
          </a:stretch>
        </p:blipFill>
        <p:spPr>
          <a:xfrm>
            <a:off x="1861571" y="3346450"/>
            <a:ext cx="1495238" cy="885714"/>
          </a:xfrm>
          <a:prstGeom prst="rect">
            <a:avLst/>
          </a:prstGeom>
        </p:spPr>
      </p:pic>
    </p:spTree>
    <p:extLst>
      <p:ext uri="{BB962C8B-B14F-4D97-AF65-F5344CB8AC3E}">
        <p14:creationId xmlns:p14="http://schemas.microsoft.com/office/powerpoint/2010/main" val="9321650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3600" dirty="0" smtClean="0"/>
              <a:t>Evolution of a success as an Extension: ECLI 2.0</a:t>
            </a:r>
            <a:endParaRPr lang="en-GB" sz="3600" dirty="0"/>
          </a:p>
        </p:txBody>
      </p:sp>
      <p:sp>
        <p:nvSpPr>
          <p:cNvPr id="3" name="Segnaposto contenuto 2"/>
          <p:cNvSpPr>
            <a:spLocks noGrp="1"/>
          </p:cNvSpPr>
          <p:nvPr>
            <p:ph idx="1"/>
          </p:nvPr>
        </p:nvSpPr>
        <p:spPr>
          <a:xfrm>
            <a:off x="4541520" y="1200150"/>
            <a:ext cx="4145280" cy="3394075"/>
          </a:xfrm>
        </p:spPr>
        <p:txBody>
          <a:bodyPr/>
          <a:lstStyle/>
          <a:p>
            <a:endParaRPr lang="it-IT"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3</a:t>
            </a:fld>
            <a:endParaRPr lang="en-US" altLang="el-GR"/>
          </a:p>
        </p:txBody>
      </p:sp>
      <p:pic>
        <p:nvPicPr>
          <p:cNvPr id="1026" name="Picture 2" descr="Mobile phones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167"/>
            <a:ext cx="2964180" cy="1535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add 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916" y="1190706"/>
            <a:ext cx="2124424" cy="214820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860030" y="2423160"/>
            <a:ext cx="1196161" cy="400110"/>
          </a:xfrm>
          <a:prstGeom prst="rect">
            <a:avLst/>
          </a:prstGeom>
          <a:noFill/>
        </p:spPr>
        <p:txBody>
          <a:bodyPr wrap="none" rtlCol="0">
            <a:spAutoFit/>
          </a:bodyPr>
          <a:lstStyle/>
          <a:p>
            <a:r>
              <a:rPr lang="it-IT" sz="2000" b="1" dirty="0" smtClean="0">
                <a:solidFill>
                  <a:schemeClr val="tx2"/>
                </a:solidFill>
              </a:rPr>
              <a:t>ECLI 1.0</a:t>
            </a:r>
            <a:endParaRPr lang="it-IT" sz="2000" b="1" dirty="0">
              <a:solidFill>
                <a:schemeClr val="tx2"/>
              </a:solidFill>
            </a:endParaRPr>
          </a:p>
        </p:txBody>
      </p:sp>
      <p:sp>
        <p:nvSpPr>
          <p:cNvPr id="9" name="CasellaDiTesto 8"/>
          <p:cNvSpPr txBox="1"/>
          <p:nvPr/>
        </p:nvSpPr>
        <p:spPr>
          <a:xfrm>
            <a:off x="7203618" y="1323945"/>
            <a:ext cx="1196161" cy="400110"/>
          </a:xfrm>
          <a:prstGeom prst="rect">
            <a:avLst/>
          </a:prstGeom>
          <a:noFill/>
        </p:spPr>
        <p:txBody>
          <a:bodyPr wrap="none" rtlCol="0">
            <a:spAutoFit/>
          </a:bodyPr>
          <a:lstStyle/>
          <a:p>
            <a:r>
              <a:rPr lang="it-IT" sz="2000" b="1" dirty="0" smtClean="0">
                <a:solidFill>
                  <a:srgbClr val="0000CC"/>
                </a:solidFill>
              </a:rPr>
              <a:t>ECLI 2.0</a:t>
            </a:r>
            <a:endParaRPr lang="it-IT" sz="2000" b="1" dirty="0">
              <a:solidFill>
                <a:srgbClr val="0000CC"/>
              </a:solidFill>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0838" y="1200150"/>
            <a:ext cx="3949192" cy="364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2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Scenario 1</a:t>
            </a:r>
            <a:endParaRPr lang="it-IT" dirty="0"/>
          </a:p>
        </p:txBody>
      </p:sp>
      <p:sp>
        <p:nvSpPr>
          <p:cNvPr id="3" name="Segnaposto contenuto 2"/>
          <p:cNvSpPr>
            <a:spLocks noGrp="1"/>
          </p:cNvSpPr>
          <p:nvPr>
            <p:ph idx="1"/>
          </p:nvPr>
        </p:nvSpPr>
        <p:spPr>
          <a:xfrm>
            <a:off x="1752600" y="1146810"/>
            <a:ext cx="6934200" cy="3394075"/>
          </a:xfrm>
        </p:spPr>
        <p:txBody>
          <a:bodyPr/>
          <a:lstStyle/>
          <a:p>
            <a:r>
              <a:rPr lang="en-GB" sz="2000" dirty="0" smtClean="0"/>
              <a:t>An Italian judge wants to refer to a judgment of the Court of Justice of the European Union —CJEU, but only to the version in Italian because this is the only language eligible for Italian courts.</a:t>
            </a:r>
          </a:p>
          <a:p>
            <a:r>
              <a:rPr lang="en-GB" sz="2000" dirty="0" smtClean="0"/>
              <a:t>ECLI 1.0 does not allow to refer to an individual version of a judgment in a given language.</a:t>
            </a:r>
            <a:endParaRPr lang="en-GB" sz="2000" dirty="0"/>
          </a:p>
        </p:txBody>
      </p:sp>
      <p:sp>
        <p:nvSpPr>
          <p:cNvPr id="4" name="Segnaposto numero diapositiva 3"/>
          <p:cNvSpPr>
            <a:spLocks noGrp="1"/>
          </p:cNvSpPr>
          <p:nvPr>
            <p:ph type="sldNum" sz="quarter" idx="12"/>
          </p:nvPr>
        </p:nvSpPr>
        <p:spPr>
          <a:xfrm>
            <a:off x="6530340" y="4684713"/>
            <a:ext cx="2133600" cy="357187"/>
          </a:xfrm>
        </p:spPr>
        <p:txBody>
          <a:bodyPr/>
          <a:lstStyle/>
          <a:p>
            <a:pPr>
              <a:defRPr/>
            </a:pPr>
            <a:fld id="{D2782EA7-AA4F-4619-9FDC-1D55660DB7E1}" type="slidenum">
              <a:rPr lang="en-US" altLang="el-GR" smtClean="0"/>
              <a:pPr>
                <a:defRPr/>
              </a:pPr>
              <a:t>4</a:t>
            </a:fld>
            <a:endParaRPr lang="en-US" altLang="el-GR"/>
          </a:p>
        </p:txBody>
      </p:sp>
      <p:pic>
        <p:nvPicPr>
          <p:cNvPr id="2052" name="Picture 4"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9" y="3389312"/>
            <a:ext cx="525708" cy="127857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Risultati immagini per icons documents yellow">
            <a:hlinkClick r:id="rId4"/>
          </p:cNvPr>
          <p:cNvSpPr>
            <a:spLocks noChangeAspect="1" noChangeArrowheads="1"/>
          </p:cNvSpPr>
          <p:nvPr/>
        </p:nvSpPr>
        <p:spPr bwMode="auto">
          <a:xfrm>
            <a:off x="38100" y="-2338388"/>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0" descr="Risultati immagini per icons documents white">
            <a:hlinkClick r:id="rId5"/>
          </p:cNvPr>
          <p:cNvSpPr>
            <a:spLocks noChangeAspect="1" noChangeArrowheads="1"/>
          </p:cNvSpPr>
          <p:nvPr/>
        </p:nvSpPr>
        <p:spPr bwMode="auto">
          <a:xfrm>
            <a:off x="38100"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12" descr="Risultati immagini per icons documents white">
            <a:hlinkClick r:id="rId5"/>
          </p:cNvPr>
          <p:cNvSpPr>
            <a:spLocks noChangeAspect="1" noChangeArrowheads="1"/>
          </p:cNvSpPr>
          <p:nvPr/>
        </p:nvSpPr>
        <p:spPr bwMode="auto">
          <a:xfrm>
            <a:off x="190500" y="-10128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2" name="Picture 14" descr="Risultati immagini per icons documents wh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749" y="3183574"/>
            <a:ext cx="678179" cy="6781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Risultati immagini per icons documents wh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7120" y="3183573"/>
            <a:ext cx="678179" cy="678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isultati immagini per icons documents wh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9480" y="3204846"/>
            <a:ext cx="678179" cy="678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isultati immagini per icons documents whit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0980" y="3198812"/>
            <a:ext cx="678179" cy="678179"/>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3166998" y="3389312"/>
            <a:ext cx="2403222" cy="369332"/>
          </a:xfrm>
          <a:prstGeom prst="rect">
            <a:avLst/>
          </a:prstGeom>
        </p:spPr>
        <p:txBody>
          <a:bodyPr wrap="none">
            <a:spAutoFit/>
          </a:bodyPr>
          <a:lstStyle/>
          <a:p>
            <a:r>
              <a:rPr lang="it-IT" b="1" dirty="0">
                <a:solidFill>
                  <a:srgbClr val="0070C0"/>
                </a:solidFill>
              </a:rPr>
              <a:t>ECLI:EU:C:2014:317</a:t>
            </a:r>
          </a:p>
        </p:txBody>
      </p:sp>
      <p:sp>
        <p:nvSpPr>
          <p:cNvPr id="16" name="Rettangolo 15"/>
          <p:cNvSpPr/>
          <p:nvPr/>
        </p:nvSpPr>
        <p:spPr>
          <a:xfrm>
            <a:off x="3122280" y="4162504"/>
            <a:ext cx="2988960" cy="646331"/>
          </a:xfrm>
          <a:prstGeom prst="rect">
            <a:avLst/>
          </a:prstGeom>
        </p:spPr>
        <p:txBody>
          <a:bodyPr wrap="none">
            <a:spAutoFit/>
          </a:bodyPr>
          <a:lstStyle/>
          <a:p>
            <a:r>
              <a:rPr lang="it-IT" b="1" dirty="0" smtClean="0">
                <a:solidFill>
                  <a:srgbClr val="418008"/>
                </a:solidFill>
              </a:rPr>
              <a:t>ECLI:EU:C:2014:317</a:t>
            </a:r>
            <a:r>
              <a:rPr lang="it-IT" b="1" dirty="0" smtClean="0">
                <a:solidFill>
                  <a:srgbClr val="C00000"/>
                </a:solidFill>
              </a:rPr>
              <a:t>(:ITA)</a:t>
            </a:r>
            <a:endParaRPr lang="it-IT" b="1" dirty="0">
              <a:solidFill>
                <a:srgbClr val="C00000"/>
              </a:solidFill>
            </a:endParaRPr>
          </a:p>
          <a:p>
            <a:endParaRPr lang="it-IT" dirty="0"/>
          </a:p>
        </p:txBody>
      </p:sp>
      <p:cxnSp>
        <p:nvCxnSpPr>
          <p:cNvPr id="15" name="Connettore 7 14"/>
          <p:cNvCxnSpPr/>
          <p:nvPr/>
        </p:nvCxnSpPr>
        <p:spPr bwMode="auto">
          <a:xfrm>
            <a:off x="2628900" y="4244340"/>
            <a:ext cx="602218" cy="120664"/>
          </a:xfrm>
          <a:prstGeom prst="curvedConnector3">
            <a:avLst>
              <a:gd name="adj1" fmla="val 50000"/>
            </a:avLst>
          </a:prstGeom>
          <a:solidFill>
            <a:schemeClr val="accent1"/>
          </a:solidFill>
          <a:ln w="38100" cap="flat" cmpd="sng" algn="ctr">
            <a:solidFill>
              <a:srgbClr val="418008"/>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ttore 7 24"/>
          <p:cNvCxnSpPr>
            <a:endCxn id="8" idx="1"/>
          </p:cNvCxnSpPr>
          <p:nvPr/>
        </p:nvCxnSpPr>
        <p:spPr bwMode="auto">
          <a:xfrm flipV="1">
            <a:off x="2628900" y="3573978"/>
            <a:ext cx="538098" cy="226020"/>
          </a:xfrm>
          <a:prstGeom prst="curvedConnector3">
            <a:avLst>
              <a:gd name="adj1" fmla="val 50000"/>
            </a:avLst>
          </a:prstGeom>
          <a:solidFill>
            <a:schemeClr val="accent1"/>
          </a:solidFill>
          <a:ln w="38100" cap="flat" cmpd="sng" algn="ctr">
            <a:solidFill>
              <a:srgbClr val="006C87"/>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ttore 7 27"/>
          <p:cNvCxnSpPr/>
          <p:nvPr/>
        </p:nvCxnSpPr>
        <p:spPr bwMode="auto">
          <a:xfrm flipV="1">
            <a:off x="6111240" y="4341813"/>
            <a:ext cx="645160" cy="23191"/>
          </a:xfrm>
          <a:prstGeom prst="curvedConnector3">
            <a:avLst>
              <a:gd name="adj1" fmla="val 50000"/>
            </a:avLst>
          </a:prstGeom>
          <a:solidFill>
            <a:schemeClr val="accent1"/>
          </a:solidFill>
          <a:ln w="38100" cap="flat" cmpd="sng" algn="ctr">
            <a:solidFill>
              <a:srgbClr val="006C87"/>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asellaDiTesto 9"/>
          <p:cNvSpPr txBox="1"/>
          <p:nvPr/>
        </p:nvSpPr>
        <p:spPr>
          <a:xfrm rot="19513656">
            <a:off x="2534550" y="3389312"/>
            <a:ext cx="505267" cy="369332"/>
          </a:xfrm>
          <a:prstGeom prst="rect">
            <a:avLst/>
          </a:prstGeom>
          <a:noFill/>
        </p:spPr>
        <p:txBody>
          <a:bodyPr wrap="none" rtlCol="0">
            <a:spAutoFit/>
          </a:bodyPr>
          <a:lstStyle/>
          <a:p>
            <a:r>
              <a:rPr lang="it-IT" b="1" dirty="0" smtClean="0">
                <a:solidFill>
                  <a:srgbClr val="0070C0"/>
                </a:solidFill>
              </a:rPr>
              <a:t>1.0</a:t>
            </a:r>
          </a:p>
        </p:txBody>
      </p:sp>
      <p:sp>
        <p:nvSpPr>
          <p:cNvPr id="22" name="CasellaDiTesto 21"/>
          <p:cNvSpPr txBox="1"/>
          <p:nvPr/>
        </p:nvSpPr>
        <p:spPr>
          <a:xfrm rot="1211107">
            <a:off x="2674250" y="3948112"/>
            <a:ext cx="505267" cy="369332"/>
          </a:xfrm>
          <a:prstGeom prst="rect">
            <a:avLst/>
          </a:prstGeom>
          <a:noFill/>
        </p:spPr>
        <p:txBody>
          <a:bodyPr wrap="none" rtlCol="0">
            <a:spAutoFit/>
          </a:bodyPr>
          <a:lstStyle/>
          <a:p>
            <a:r>
              <a:rPr lang="it-IT" b="1" dirty="0">
                <a:solidFill>
                  <a:srgbClr val="418008"/>
                </a:solidFill>
              </a:rPr>
              <a:t>2</a:t>
            </a:r>
            <a:r>
              <a:rPr lang="it-IT" b="1" smtClean="0">
                <a:solidFill>
                  <a:srgbClr val="418008"/>
                </a:solidFill>
              </a:rPr>
              <a:t>.0</a:t>
            </a:r>
            <a:endParaRPr lang="it-IT" b="1" dirty="0" smtClean="0">
              <a:solidFill>
                <a:srgbClr val="418008"/>
              </a:solidFill>
            </a:endParaRPr>
          </a:p>
        </p:txBody>
      </p:sp>
      <p:pic>
        <p:nvPicPr>
          <p:cNvPr id="24" name="Picture 4" descr="Risultati immagini per icons of documen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9409" y="3198812"/>
            <a:ext cx="690247" cy="6902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isultati immagini per icons of documen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2109" y="3973512"/>
            <a:ext cx="690247" cy="69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5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Scenario 2</a:t>
            </a:r>
            <a:endParaRPr lang="it-IT" dirty="0"/>
          </a:p>
        </p:txBody>
      </p:sp>
      <p:sp>
        <p:nvSpPr>
          <p:cNvPr id="3" name="Segnaposto contenuto 2"/>
          <p:cNvSpPr>
            <a:spLocks noGrp="1"/>
          </p:cNvSpPr>
          <p:nvPr>
            <p:ph idx="1"/>
          </p:nvPr>
        </p:nvSpPr>
        <p:spPr>
          <a:xfrm>
            <a:off x="1752600" y="1052195"/>
            <a:ext cx="6934200" cy="3394075"/>
          </a:xfrm>
        </p:spPr>
        <p:txBody>
          <a:bodyPr/>
          <a:lstStyle/>
          <a:p>
            <a:r>
              <a:rPr lang="en-GB" sz="2000" dirty="0" smtClean="0"/>
              <a:t>A publishing house creates its own special anonymized collection of heterogeneous judgments, with editorial footnotes.</a:t>
            </a:r>
          </a:p>
          <a:p>
            <a:r>
              <a:rPr lang="en-GB" sz="2000" dirty="0" smtClean="0"/>
              <a:t>Scholars want to cite not just the judgment, but the judgement as published by the publishing house.</a:t>
            </a:r>
          </a:p>
          <a:p>
            <a:r>
              <a:rPr lang="en-GB" sz="2000" dirty="0" smtClean="0"/>
              <a:t>ECLI 1.0 does not allow to distinguish the original version from edited version </a:t>
            </a:r>
            <a:endParaRPr lang="en-GB"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5</a:t>
            </a:fld>
            <a:endParaRPr lang="en-US" altLang="el-GR"/>
          </a:p>
        </p:txBody>
      </p:sp>
      <p:pic>
        <p:nvPicPr>
          <p:cNvPr id="3074" name="Picture 2" descr="Risultati immagini per company icon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45992"/>
            <a:ext cx="810894" cy="810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magine correlat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3516687"/>
            <a:ext cx="466701" cy="11350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icons of documen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7828" y="4263784"/>
            <a:ext cx="575310" cy="5753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magine correlata">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1143" y="3234399"/>
            <a:ext cx="640080" cy="7519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isultati immagini per icons tribunal">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5442" y="3165768"/>
            <a:ext cx="728152" cy="728152"/>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p:cNvSpPr/>
          <p:nvPr/>
        </p:nvSpPr>
        <p:spPr>
          <a:xfrm>
            <a:off x="3896471" y="3462908"/>
            <a:ext cx="2403222" cy="369332"/>
          </a:xfrm>
          <a:prstGeom prst="rect">
            <a:avLst/>
          </a:prstGeom>
        </p:spPr>
        <p:txBody>
          <a:bodyPr wrap="none">
            <a:spAutoFit/>
          </a:bodyPr>
          <a:lstStyle/>
          <a:p>
            <a:r>
              <a:rPr lang="it-IT" b="1" dirty="0" smtClean="0">
                <a:solidFill>
                  <a:srgbClr val="0070C0"/>
                </a:solidFill>
              </a:rPr>
              <a:t>ECLI:EU:C:2014:317</a:t>
            </a:r>
          </a:p>
        </p:txBody>
      </p:sp>
      <p:sp>
        <p:nvSpPr>
          <p:cNvPr id="31" name="Rettangolo 30"/>
          <p:cNvSpPr/>
          <p:nvPr/>
        </p:nvSpPr>
        <p:spPr>
          <a:xfrm>
            <a:off x="3287266" y="4244340"/>
            <a:ext cx="3147144" cy="369332"/>
          </a:xfrm>
          <a:prstGeom prst="rect">
            <a:avLst/>
          </a:prstGeom>
        </p:spPr>
        <p:txBody>
          <a:bodyPr wrap="none">
            <a:spAutoFit/>
          </a:bodyPr>
          <a:lstStyle/>
          <a:p>
            <a:r>
              <a:rPr lang="it-IT" b="1" dirty="0" smtClean="0">
                <a:solidFill>
                  <a:srgbClr val="418008"/>
                </a:solidFill>
              </a:rPr>
              <a:t>ECLI:EU:C:2014:317</a:t>
            </a:r>
            <a:r>
              <a:rPr lang="it-IT" b="1" dirty="0" smtClean="0">
                <a:solidFill>
                  <a:srgbClr val="FF0000"/>
                </a:solidFill>
              </a:rPr>
              <a:t>(:KLW)</a:t>
            </a:r>
            <a:endParaRPr lang="it-IT" sz="1600" b="1" dirty="0">
              <a:solidFill>
                <a:srgbClr val="FF0000"/>
              </a:solidFill>
            </a:endParaRPr>
          </a:p>
        </p:txBody>
      </p:sp>
      <p:cxnSp>
        <p:nvCxnSpPr>
          <p:cNvPr id="32" name="Connettore 7 31"/>
          <p:cNvCxnSpPr/>
          <p:nvPr/>
        </p:nvCxnSpPr>
        <p:spPr bwMode="auto">
          <a:xfrm>
            <a:off x="2179320" y="4244340"/>
            <a:ext cx="1192088" cy="184666"/>
          </a:xfrm>
          <a:prstGeom prst="curvedConnector3">
            <a:avLst>
              <a:gd name="adj1" fmla="val 50000"/>
            </a:avLst>
          </a:prstGeom>
          <a:solidFill>
            <a:schemeClr val="accent1"/>
          </a:solidFill>
          <a:ln w="38100" cap="flat" cmpd="sng" algn="ctr">
            <a:solidFill>
              <a:srgbClr val="00B05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ttore 7 32"/>
          <p:cNvCxnSpPr>
            <a:endCxn id="30" idx="1"/>
          </p:cNvCxnSpPr>
          <p:nvPr/>
        </p:nvCxnSpPr>
        <p:spPr bwMode="auto">
          <a:xfrm flipV="1">
            <a:off x="2308860" y="3647574"/>
            <a:ext cx="1587611" cy="400111"/>
          </a:xfrm>
          <a:prstGeom prst="curvedConnector3">
            <a:avLst>
              <a:gd name="adj1" fmla="val 50000"/>
            </a:avLst>
          </a:prstGeom>
          <a:solidFill>
            <a:schemeClr val="accent1"/>
          </a:solidFill>
          <a:ln w="38100" cap="flat" cmpd="sng" algn="ctr">
            <a:solidFill>
              <a:srgbClr val="0070C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asellaDiTesto 13"/>
          <p:cNvSpPr txBox="1"/>
          <p:nvPr/>
        </p:nvSpPr>
        <p:spPr>
          <a:xfrm rot="19513656">
            <a:off x="2710043" y="3579948"/>
            <a:ext cx="505267" cy="369332"/>
          </a:xfrm>
          <a:prstGeom prst="rect">
            <a:avLst/>
          </a:prstGeom>
          <a:noFill/>
        </p:spPr>
        <p:txBody>
          <a:bodyPr wrap="none" rtlCol="0">
            <a:spAutoFit/>
          </a:bodyPr>
          <a:lstStyle/>
          <a:p>
            <a:r>
              <a:rPr lang="it-IT" b="1" dirty="0" smtClean="0">
                <a:solidFill>
                  <a:srgbClr val="0070C0"/>
                </a:solidFill>
              </a:rPr>
              <a:t>1.0</a:t>
            </a:r>
          </a:p>
        </p:txBody>
      </p:sp>
      <p:sp>
        <p:nvSpPr>
          <p:cNvPr id="15" name="CasellaDiTesto 14"/>
          <p:cNvSpPr txBox="1"/>
          <p:nvPr/>
        </p:nvSpPr>
        <p:spPr>
          <a:xfrm rot="1211107">
            <a:off x="2718504" y="4062175"/>
            <a:ext cx="505267" cy="369332"/>
          </a:xfrm>
          <a:prstGeom prst="rect">
            <a:avLst/>
          </a:prstGeom>
          <a:noFill/>
        </p:spPr>
        <p:txBody>
          <a:bodyPr wrap="none" rtlCol="0">
            <a:spAutoFit/>
          </a:bodyPr>
          <a:lstStyle/>
          <a:p>
            <a:r>
              <a:rPr lang="it-IT" b="1" dirty="0">
                <a:solidFill>
                  <a:srgbClr val="418008"/>
                </a:solidFill>
              </a:rPr>
              <a:t>2</a:t>
            </a:r>
            <a:r>
              <a:rPr lang="it-IT" b="1" dirty="0" smtClean="0">
                <a:solidFill>
                  <a:srgbClr val="418008"/>
                </a:solidFill>
              </a:rPr>
              <a:t>.0</a:t>
            </a:r>
          </a:p>
        </p:txBody>
      </p:sp>
    </p:spTree>
    <p:extLst>
      <p:ext uri="{BB962C8B-B14F-4D97-AF65-F5344CB8AC3E}">
        <p14:creationId xmlns:p14="http://schemas.microsoft.com/office/powerpoint/2010/main" val="171725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Scenario 3</a:t>
            </a:r>
            <a:endParaRPr lang="it-IT" dirty="0"/>
          </a:p>
        </p:txBody>
      </p:sp>
      <p:sp>
        <p:nvSpPr>
          <p:cNvPr id="3" name="Segnaposto contenuto 2"/>
          <p:cNvSpPr>
            <a:spLocks noGrp="1"/>
          </p:cNvSpPr>
          <p:nvPr>
            <p:ph idx="1"/>
          </p:nvPr>
        </p:nvSpPr>
        <p:spPr>
          <a:xfrm>
            <a:off x="1752600" y="1082675"/>
            <a:ext cx="6934200" cy="3394075"/>
          </a:xfrm>
        </p:spPr>
        <p:txBody>
          <a:bodyPr/>
          <a:lstStyle/>
          <a:p>
            <a:r>
              <a:rPr lang="it-IT" sz="2400" dirty="0" smtClean="0"/>
              <a:t>A </a:t>
            </a:r>
            <a:r>
              <a:rPr lang="it-IT" sz="2400" dirty="0" err="1" smtClean="0"/>
              <a:t>scientific</a:t>
            </a:r>
            <a:r>
              <a:rPr lang="it-IT" sz="2400" dirty="0" smtClean="0"/>
              <a:t> </a:t>
            </a:r>
            <a:r>
              <a:rPr lang="it-IT" sz="2400" dirty="0" err="1" smtClean="0"/>
              <a:t>paper</a:t>
            </a:r>
            <a:r>
              <a:rPr lang="it-IT" sz="2400" dirty="0" smtClean="0"/>
              <a:t> </a:t>
            </a:r>
            <a:r>
              <a:rPr lang="it-IT" sz="2400" dirty="0" err="1" smtClean="0"/>
              <a:t>wants</a:t>
            </a:r>
            <a:r>
              <a:rPr lang="it-IT" sz="2400" dirty="0" smtClean="0"/>
              <a:t> to </a:t>
            </a:r>
            <a:r>
              <a:rPr lang="it-IT" sz="2400" dirty="0" err="1" smtClean="0"/>
              <a:t>make</a:t>
            </a:r>
            <a:r>
              <a:rPr lang="it-IT" sz="2400" dirty="0" smtClean="0"/>
              <a:t> a precise </a:t>
            </a:r>
            <a:r>
              <a:rPr lang="it-IT" sz="2400" dirty="0" err="1" smtClean="0"/>
              <a:t>citation</a:t>
            </a:r>
            <a:r>
              <a:rPr lang="it-IT" sz="2400" dirty="0" smtClean="0"/>
              <a:t> to a </a:t>
            </a:r>
            <a:r>
              <a:rPr lang="it-IT" sz="2400" dirty="0" err="1" smtClean="0"/>
              <a:t>specific</a:t>
            </a:r>
            <a:r>
              <a:rPr lang="it-IT" sz="2400" dirty="0" smtClean="0"/>
              <a:t> </a:t>
            </a:r>
            <a:r>
              <a:rPr lang="it-IT" sz="2400" dirty="0" err="1" smtClean="0"/>
              <a:t>paragraph</a:t>
            </a:r>
            <a:r>
              <a:rPr lang="it-IT" sz="2400" dirty="0" smtClean="0"/>
              <a:t> of the </a:t>
            </a:r>
            <a:r>
              <a:rPr lang="it-IT" sz="2400" dirty="0" err="1" smtClean="0"/>
              <a:t>judgment</a:t>
            </a:r>
            <a:r>
              <a:rPr lang="it-IT" sz="2400" dirty="0" smtClean="0"/>
              <a:t> </a:t>
            </a:r>
            <a:r>
              <a:rPr lang="it-IT" sz="2400" dirty="0" err="1" smtClean="0"/>
              <a:t>that</a:t>
            </a:r>
            <a:r>
              <a:rPr lang="it-IT" sz="2400" dirty="0" smtClean="0"/>
              <a:t> </a:t>
            </a:r>
            <a:r>
              <a:rPr lang="it-IT" sz="2400" dirty="0" err="1" smtClean="0"/>
              <a:t>includes</a:t>
            </a:r>
            <a:r>
              <a:rPr lang="it-IT" sz="2400" dirty="0" smtClean="0"/>
              <a:t> a </a:t>
            </a:r>
            <a:r>
              <a:rPr lang="it-IT" sz="2400" dirty="0" err="1" smtClean="0"/>
              <a:t>particular</a:t>
            </a:r>
            <a:r>
              <a:rPr lang="it-IT" sz="2400" dirty="0" smtClean="0"/>
              <a:t> </a:t>
            </a:r>
            <a:r>
              <a:rPr lang="it-IT" sz="2400" dirty="0" err="1" smtClean="0"/>
              <a:t>rule</a:t>
            </a:r>
            <a:r>
              <a:rPr lang="it-IT" sz="2400" dirty="0" smtClean="0"/>
              <a:t> of law, </a:t>
            </a:r>
            <a:r>
              <a:rPr lang="it-IT" sz="2400" dirty="0" err="1" smtClean="0"/>
              <a:t>really</a:t>
            </a:r>
            <a:r>
              <a:rPr lang="it-IT" sz="2400" dirty="0" smtClean="0"/>
              <a:t> </a:t>
            </a:r>
            <a:r>
              <a:rPr lang="it-IT" sz="2400" dirty="0" err="1" smtClean="0"/>
              <a:t>significant</a:t>
            </a:r>
            <a:r>
              <a:rPr lang="it-IT" sz="2400" dirty="0" smtClean="0"/>
              <a:t> for the </a:t>
            </a:r>
            <a:r>
              <a:rPr lang="it-IT" sz="2400" dirty="0" err="1" smtClean="0"/>
              <a:t>legal</a:t>
            </a:r>
            <a:r>
              <a:rPr lang="it-IT" sz="2400" dirty="0" smtClean="0"/>
              <a:t> community. </a:t>
            </a:r>
          </a:p>
          <a:p>
            <a:r>
              <a:rPr lang="it-IT" sz="2400" dirty="0" smtClean="0"/>
              <a:t>ECLI 1.0 </a:t>
            </a:r>
            <a:r>
              <a:rPr lang="it-IT" sz="2400" dirty="0" err="1" smtClean="0"/>
              <a:t>does</a:t>
            </a:r>
            <a:r>
              <a:rPr lang="it-IT" sz="2400" dirty="0" smtClean="0"/>
              <a:t> </a:t>
            </a:r>
            <a:r>
              <a:rPr lang="it-IT" sz="2400" dirty="0" err="1" smtClean="0"/>
              <a:t>not</a:t>
            </a:r>
            <a:r>
              <a:rPr lang="it-IT" sz="2400" dirty="0" smtClean="0"/>
              <a:t> </a:t>
            </a:r>
            <a:r>
              <a:rPr lang="it-IT" sz="2400" dirty="0" err="1" smtClean="0"/>
              <a:t>allow</a:t>
            </a:r>
            <a:r>
              <a:rPr lang="it-IT" sz="2400" dirty="0" smtClean="0"/>
              <a:t> to </a:t>
            </a:r>
            <a:r>
              <a:rPr lang="it-IT" sz="2400" dirty="0" err="1" smtClean="0"/>
              <a:t>refer</a:t>
            </a:r>
            <a:r>
              <a:rPr lang="it-IT" sz="2400" dirty="0" smtClean="0"/>
              <a:t> to </a:t>
            </a:r>
            <a:r>
              <a:rPr lang="it-IT" sz="2400" dirty="0" err="1" smtClean="0"/>
              <a:t>specific</a:t>
            </a:r>
            <a:r>
              <a:rPr lang="it-IT" sz="2400" dirty="0" smtClean="0"/>
              <a:t> </a:t>
            </a:r>
            <a:r>
              <a:rPr lang="it-IT" sz="2400" dirty="0" err="1" smtClean="0"/>
              <a:t>fragment</a:t>
            </a:r>
            <a:r>
              <a:rPr lang="it-IT" sz="2400" dirty="0" smtClean="0"/>
              <a:t> of the </a:t>
            </a:r>
            <a:r>
              <a:rPr lang="it-IT" sz="2400" dirty="0" err="1" smtClean="0"/>
              <a:t>document</a:t>
            </a:r>
            <a:r>
              <a:rPr lang="it-IT" sz="2400" dirty="0" smtClean="0"/>
              <a:t>.</a:t>
            </a:r>
            <a:endParaRPr lang="it-IT" sz="24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6</a:t>
            </a:fld>
            <a:endParaRPr lang="en-US" altLang="el-GR"/>
          </a:p>
        </p:txBody>
      </p:sp>
      <p:pic>
        <p:nvPicPr>
          <p:cNvPr id="6" name="Picture 4"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516687"/>
            <a:ext cx="466701" cy="1135063"/>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3439270" y="3516687"/>
            <a:ext cx="2403222" cy="369332"/>
          </a:xfrm>
          <a:prstGeom prst="rect">
            <a:avLst/>
          </a:prstGeom>
        </p:spPr>
        <p:txBody>
          <a:bodyPr wrap="none">
            <a:spAutoFit/>
          </a:bodyPr>
          <a:lstStyle/>
          <a:p>
            <a:r>
              <a:rPr lang="it-IT" b="1" dirty="0" smtClean="0">
                <a:solidFill>
                  <a:srgbClr val="0070C0"/>
                </a:solidFill>
              </a:rPr>
              <a:t>ECLI:EU:C:2014:317</a:t>
            </a:r>
            <a:endParaRPr lang="it-IT" sz="1600" b="1" dirty="0">
              <a:solidFill>
                <a:srgbClr val="0070C0"/>
              </a:solidFill>
            </a:endParaRPr>
          </a:p>
        </p:txBody>
      </p:sp>
      <p:sp>
        <p:nvSpPr>
          <p:cNvPr id="11" name="Rettangolo 10"/>
          <p:cNvSpPr/>
          <p:nvPr/>
        </p:nvSpPr>
        <p:spPr>
          <a:xfrm>
            <a:off x="3281638" y="4236720"/>
            <a:ext cx="3275257" cy="369332"/>
          </a:xfrm>
          <a:prstGeom prst="rect">
            <a:avLst/>
          </a:prstGeom>
        </p:spPr>
        <p:txBody>
          <a:bodyPr wrap="none">
            <a:spAutoFit/>
          </a:bodyPr>
          <a:lstStyle/>
          <a:p>
            <a:r>
              <a:rPr lang="it-IT" b="1" dirty="0" smtClean="0">
                <a:solidFill>
                  <a:srgbClr val="418008"/>
                </a:solidFill>
              </a:rPr>
              <a:t>ECLI:EU:C:2014:317</a:t>
            </a:r>
            <a:r>
              <a:rPr lang="it-IT" b="1" dirty="0" smtClean="0">
                <a:solidFill>
                  <a:srgbClr val="FF0000"/>
                </a:solidFill>
              </a:rPr>
              <a:t>#para99</a:t>
            </a:r>
            <a:endParaRPr lang="it-IT" sz="1600" b="1" dirty="0">
              <a:solidFill>
                <a:srgbClr val="FF0000"/>
              </a:solidFill>
            </a:endParaRPr>
          </a:p>
        </p:txBody>
      </p:sp>
      <p:cxnSp>
        <p:nvCxnSpPr>
          <p:cNvPr id="12" name="Connettore 7 11"/>
          <p:cNvCxnSpPr/>
          <p:nvPr/>
        </p:nvCxnSpPr>
        <p:spPr bwMode="auto">
          <a:xfrm>
            <a:off x="2179320" y="4244340"/>
            <a:ext cx="1192088" cy="184666"/>
          </a:xfrm>
          <a:prstGeom prst="curvedConnector3">
            <a:avLst>
              <a:gd name="adj1" fmla="val 50000"/>
            </a:avLst>
          </a:prstGeom>
          <a:solidFill>
            <a:schemeClr val="accent1"/>
          </a:solidFill>
          <a:ln w="38100" cap="flat" cmpd="sng" algn="ctr">
            <a:solidFill>
              <a:srgbClr val="418008"/>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ttore 7 12"/>
          <p:cNvCxnSpPr/>
          <p:nvPr/>
        </p:nvCxnSpPr>
        <p:spPr bwMode="auto">
          <a:xfrm flipV="1">
            <a:off x="2029860" y="3708595"/>
            <a:ext cx="1341548" cy="359545"/>
          </a:xfrm>
          <a:prstGeom prst="curvedConnector3">
            <a:avLst>
              <a:gd name="adj1" fmla="val 50000"/>
            </a:avLst>
          </a:prstGeom>
          <a:solidFill>
            <a:schemeClr val="accent1"/>
          </a:solidFill>
          <a:ln w="38100" cap="flat" cmpd="sng" algn="ctr">
            <a:solidFill>
              <a:srgbClr val="006C87"/>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4" descr="Risultati immagini per icons documents whit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280" y="3369506"/>
            <a:ext cx="678179" cy="67817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ttore 7 16"/>
          <p:cNvCxnSpPr>
            <a:stCxn id="11" idx="3"/>
          </p:cNvCxnSpPr>
          <p:nvPr/>
        </p:nvCxnSpPr>
        <p:spPr bwMode="auto">
          <a:xfrm>
            <a:off x="6556895" y="4421386"/>
            <a:ext cx="594474" cy="214828"/>
          </a:xfrm>
          <a:prstGeom prst="curvedConnector3">
            <a:avLst>
              <a:gd name="adj1" fmla="val 50000"/>
            </a:avLst>
          </a:prstGeom>
          <a:solidFill>
            <a:schemeClr val="accent1"/>
          </a:solidFill>
          <a:ln w="38100" cap="flat" cmpd="sng" algn="ctr">
            <a:solidFill>
              <a:srgbClr val="418008"/>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asellaDiTesto 13"/>
          <p:cNvSpPr txBox="1"/>
          <p:nvPr/>
        </p:nvSpPr>
        <p:spPr>
          <a:xfrm rot="19513656">
            <a:off x="2303643" y="3656148"/>
            <a:ext cx="505267" cy="369332"/>
          </a:xfrm>
          <a:prstGeom prst="rect">
            <a:avLst/>
          </a:prstGeom>
          <a:noFill/>
        </p:spPr>
        <p:txBody>
          <a:bodyPr wrap="none" rtlCol="0">
            <a:spAutoFit/>
          </a:bodyPr>
          <a:lstStyle/>
          <a:p>
            <a:r>
              <a:rPr lang="it-IT" b="1" dirty="0" smtClean="0">
                <a:solidFill>
                  <a:srgbClr val="0070C0"/>
                </a:solidFill>
              </a:rPr>
              <a:t>1.0</a:t>
            </a:r>
          </a:p>
        </p:txBody>
      </p:sp>
      <p:sp>
        <p:nvSpPr>
          <p:cNvPr id="18" name="CasellaDiTesto 17"/>
          <p:cNvSpPr txBox="1"/>
          <p:nvPr/>
        </p:nvSpPr>
        <p:spPr>
          <a:xfrm rot="1211107">
            <a:off x="2718504" y="4062175"/>
            <a:ext cx="505267" cy="369332"/>
          </a:xfrm>
          <a:prstGeom prst="rect">
            <a:avLst/>
          </a:prstGeom>
          <a:noFill/>
        </p:spPr>
        <p:txBody>
          <a:bodyPr wrap="none" rtlCol="0">
            <a:spAutoFit/>
          </a:bodyPr>
          <a:lstStyle/>
          <a:p>
            <a:r>
              <a:rPr lang="it-IT" b="1" dirty="0">
                <a:solidFill>
                  <a:srgbClr val="418008"/>
                </a:solidFill>
              </a:rPr>
              <a:t>2</a:t>
            </a:r>
            <a:r>
              <a:rPr lang="it-IT" b="1" dirty="0" smtClean="0">
                <a:solidFill>
                  <a:srgbClr val="418008"/>
                </a:solidFill>
              </a:rPr>
              <a:t>.0</a:t>
            </a:r>
          </a:p>
        </p:txBody>
      </p:sp>
      <p:pic>
        <p:nvPicPr>
          <p:cNvPr id="19" name="Picture 4" descr="Risultati immagini per icons of documen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3409" y="4151312"/>
            <a:ext cx="690247" cy="69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6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dirty="0" smtClean="0"/>
              <a:t>Stakeholders survey</a:t>
            </a:r>
            <a:endParaRPr lang="en-GB" sz="4000" dirty="0"/>
          </a:p>
        </p:txBody>
      </p:sp>
      <p:sp>
        <p:nvSpPr>
          <p:cNvPr id="3" name="Segnaposto contenuto 2"/>
          <p:cNvSpPr>
            <a:spLocks noGrp="1"/>
          </p:cNvSpPr>
          <p:nvPr>
            <p:ph idx="1"/>
          </p:nvPr>
        </p:nvSpPr>
        <p:spPr>
          <a:xfrm>
            <a:off x="1828800" y="1200150"/>
            <a:ext cx="6858000" cy="3575050"/>
          </a:xfrm>
        </p:spPr>
        <p:txBody>
          <a:bodyPr/>
          <a:lstStyle/>
          <a:p>
            <a:r>
              <a:rPr lang="en-US" sz="1800" dirty="0"/>
              <a:t>Q</a:t>
            </a:r>
            <a:r>
              <a:rPr lang="en-US" sz="1800" dirty="0" smtClean="0"/>
              <a:t>uestionnaires were collected from 28 Member States and from 3 EU courts: the Court </a:t>
            </a:r>
            <a:r>
              <a:rPr lang="en-US" sz="1800" dirty="0"/>
              <a:t>of Justice of the European Union —CJEU—, the European Court of Human Rights —ECtHR— and the Boards of Appeal of the European Patent Organization —</a:t>
            </a:r>
            <a:r>
              <a:rPr lang="en-US" sz="1800" dirty="0" smtClean="0"/>
              <a:t>EPO.</a:t>
            </a:r>
          </a:p>
          <a:p>
            <a:r>
              <a:rPr lang="en-US" sz="1800" dirty="0" smtClean="0"/>
              <a:t>The </a:t>
            </a:r>
            <a:r>
              <a:rPr lang="en-US" sz="1800" dirty="0"/>
              <a:t>questionnaire included five sections: </a:t>
            </a:r>
            <a:r>
              <a:rPr lang="en-US" sz="1800" dirty="0" err="1"/>
              <a:t>i</a:t>
            </a:r>
            <a:r>
              <a:rPr lang="en-US" sz="1800" dirty="0"/>
              <a:t>) </a:t>
            </a:r>
            <a:r>
              <a:rPr lang="en-US" sz="1800" dirty="0" smtClean="0"/>
              <a:t>on the </a:t>
            </a:r>
            <a:r>
              <a:rPr lang="en-US" sz="1800" dirty="0"/>
              <a:t>publication process; ii) on data protection policy; iii) </a:t>
            </a:r>
            <a:r>
              <a:rPr lang="en-US" sz="1800" dirty="0">
                <a:solidFill>
                  <a:srgbClr val="C00000"/>
                </a:solidFill>
              </a:rPr>
              <a:t>on open data strategy</a:t>
            </a:r>
            <a:r>
              <a:rPr lang="en-US" sz="1800" dirty="0"/>
              <a:t>; iv) </a:t>
            </a:r>
            <a:r>
              <a:rPr lang="en-US" sz="1800" dirty="0">
                <a:solidFill>
                  <a:srgbClr val="C00000"/>
                </a:solidFill>
              </a:rPr>
              <a:t>on citation patterns</a:t>
            </a:r>
            <a:r>
              <a:rPr lang="en-US" sz="1800" dirty="0"/>
              <a:t>; v) </a:t>
            </a:r>
            <a:r>
              <a:rPr lang="en-US" sz="1800" dirty="0">
                <a:solidFill>
                  <a:srgbClr val="C00000"/>
                </a:solidFill>
              </a:rPr>
              <a:t>on ECLI </a:t>
            </a:r>
            <a:r>
              <a:rPr lang="en-US" sz="1800" dirty="0" smtClean="0">
                <a:solidFill>
                  <a:srgbClr val="C00000"/>
                </a:solidFill>
              </a:rPr>
              <a:t>adoption</a:t>
            </a:r>
            <a:r>
              <a:rPr lang="en-US" sz="1800" dirty="0" smtClean="0"/>
              <a:t>.</a:t>
            </a:r>
          </a:p>
          <a:p>
            <a:r>
              <a:rPr lang="en-US" sz="1800" dirty="0" smtClean="0"/>
              <a:t>Additionally analysis was conducted about the current state of the art.</a:t>
            </a:r>
          </a:p>
          <a:p>
            <a:r>
              <a:rPr lang="en-US" sz="1800" dirty="0" smtClean="0"/>
              <a:t>Two deliverables were produced which are now available on the BO-ECLI web portal. </a:t>
            </a:r>
            <a:endParaRPr lang="it-IT" sz="18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7</a:t>
            </a:fld>
            <a:endParaRPr lang="en-US" altLang="el-GR"/>
          </a:p>
        </p:txBody>
      </p:sp>
    </p:spTree>
    <p:extLst>
      <p:ext uri="{BB962C8B-B14F-4D97-AF65-F5344CB8AC3E}">
        <p14:creationId xmlns:p14="http://schemas.microsoft.com/office/powerpoint/2010/main" val="424073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WHY ECLI 2.0</a:t>
            </a:r>
            <a:endParaRPr lang="it-IT" sz="4000" dirty="0"/>
          </a:p>
        </p:txBody>
      </p:sp>
      <p:sp>
        <p:nvSpPr>
          <p:cNvPr id="3" name="Segnaposto contenuto 2"/>
          <p:cNvSpPr>
            <a:spLocks noGrp="1"/>
          </p:cNvSpPr>
          <p:nvPr>
            <p:ph idx="1"/>
          </p:nvPr>
        </p:nvSpPr>
        <p:spPr>
          <a:xfrm>
            <a:off x="1828800" y="994410"/>
            <a:ext cx="6858000" cy="3394075"/>
          </a:xfrm>
        </p:spPr>
        <p:txBody>
          <a:bodyPr/>
          <a:lstStyle/>
          <a:p>
            <a:pPr marL="0" indent="0">
              <a:buNone/>
            </a:pPr>
            <a:endParaRPr lang="en-US" sz="1600" dirty="0" smtClean="0"/>
          </a:p>
          <a:p>
            <a:pPr marL="0" indent="0">
              <a:buNone/>
            </a:pPr>
            <a:endParaRPr lang="it-IT" sz="1600" dirty="0" smtClean="0"/>
          </a:p>
          <a:p>
            <a:pPr marL="0" indent="0">
              <a:buNone/>
            </a:pPr>
            <a:endParaRPr lang="en-US" sz="1600" dirty="0" smtClean="0"/>
          </a:p>
          <a:p>
            <a:pPr marL="0" indent="0">
              <a:buNone/>
            </a:pPr>
            <a:r>
              <a:rPr lang="en-US" sz="1600" dirty="0" smtClean="0"/>
              <a:t>Six </a:t>
            </a:r>
            <a:r>
              <a:rPr lang="en-US" sz="1600" dirty="0"/>
              <a:t>issues were detected:</a:t>
            </a:r>
          </a:p>
          <a:p>
            <a:pPr marL="800100" lvl="1" indent="-342900">
              <a:buFont typeface="+mj-lt"/>
              <a:buAutoNum type="arabicPeriod"/>
            </a:pPr>
            <a:r>
              <a:rPr lang="en-US" sz="1600" b="1" i="1" dirty="0" smtClean="0">
                <a:solidFill>
                  <a:srgbClr val="C00000"/>
                </a:solidFill>
              </a:rPr>
              <a:t>Mixed</a:t>
            </a:r>
            <a:r>
              <a:rPr lang="en-US" sz="1600" i="1" dirty="0" smtClean="0">
                <a:solidFill>
                  <a:srgbClr val="C00000"/>
                </a:solidFill>
              </a:rPr>
              <a:t> </a:t>
            </a:r>
            <a:r>
              <a:rPr lang="en-US" sz="1600" i="1" dirty="0"/>
              <a:t>information </a:t>
            </a:r>
            <a:r>
              <a:rPr lang="en-US" sz="1600" i="1" dirty="0" smtClean="0"/>
              <a:t>within the </a:t>
            </a:r>
            <a:r>
              <a:rPr lang="en-US" sz="1600" i="1" dirty="0"/>
              <a:t>fifth </a:t>
            </a:r>
            <a:r>
              <a:rPr lang="en-US" sz="1600" i="1" dirty="0" smtClean="0"/>
              <a:t>element</a:t>
            </a:r>
          </a:p>
          <a:p>
            <a:pPr marL="800100" lvl="1" indent="-342900">
              <a:buFont typeface="+mj-lt"/>
              <a:buAutoNum type="arabicPeriod"/>
            </a:pPr>
            <a:r>
              <a:rPr lang="en-US" sz="1600" b="1" i="1" dirty="0" smtClean="0">
                <a:solidFill>
                  <a:srgbClr val="C00000"/>
                </a:solidFill>
              </a:rPr>
              <a:t>Length</a:t>
            </a:r>
            <a:r>
              <a:rPr lang="en-US" sz="1600" i="1" dirty="0" smtClean="0"/>
              <a:t> of the third element is too limited</a:t>
            </a:r>
            <a:endParaRPr lang="it-IT" sz="1600" i="1" dirty="0" smtClean="0"/>
          </a:p>
          <a:p>
            <a:pPr marL="800100" lvl="1" indent="-342900">
              <a:buFont typeface="+mj-lt"/>
              <a:buAutoNum type="arabicPeriod"/>
            </a:pPr>
            <a:r>
              <a:rPr lang="en-US" sz="1600" i="1" dirty="0" smtClean="0"/>
              <a:t>Unclear subdivision of the information </a:t>
            </a:r>
            <a:r>
              <a:rPr lang="it-IT" sz="1600" i="1" dirty="0" err="1" smtClean="0"/>
              <a:t>between</a:t>
            </a:r>
            <a:r>
              <a:rPr lang="it-IT" sz="1600" i="1" dirty="0" smtClean="0"/>
              <a:t> the </a:t>
            </a:r>
            <a:r>
              <a:rPr lang="it-IT" sz="1600" i="1" dirty="0" err="1" smtClean="0"/>
              <a:t>elements</a:t>
            </a:r>
            <a:endParaRPr lang="it-IT" sz="1600" i="1" dirty="0"/>
          </a:p>
          <a:p>
            <a:pPr marL="800100" lvl="1" indent="-342900">
              <a:buFont typeface="+mj-lt"/>
              <a:buAutoNum type="arabicPeriod"/>
            </a:pPr>
            <a:r>
              <a:rPr lang="it-IT" sz="1600" i="1" dirty="0" err="1" smtClean="0"/>
              <a:t>N</a:t>
            </a:r>
            <a:r>
              <a:rPr lang="en-US" sz="1600" i="1" dirty="0" err="1" smtClean="0"/>
              <a:t>eed</a:t>
            </a:r>
            <a:r>
              <a:rPr lang="en-US" sz="1600" i="1" dirty="0" smtClean="0"/>
              <a:t> for representation of </a:t>
            </a:r>
            <a:r>
              <a:rPr lang="en-US" sz="1600" b="1" i="1" dirty="0" smtClean="0">
                <a:solidFill>
                  <a:srgbClr val="C00000"/>
                </a:solidFill>
              </a:rPr>
              <a:t>fragments</a:t>
            </a:r>
            <a:r>
              <a:rPr lang="en-US" sz="1600" i="1" dirty="0" smtClean="0"/>
              <a:t> </a:t>
            </a:r>
            <a:r>
              <a:rPr lang="en-US" sz="1600" i="1" dirty="0"/>
              <a:t>when the citation points </a:t>
            </a:r>
            <a:r>
              <a:rPr lang="en-US" sz="1600" i="1" dirty="0" smtClean="0"/>
              <a:t>to </a:t>
            </a:r>
            <a:r>
              <a:rPr lang="en-US" sz="1600" i="1" dirty="0"/>
              <a:t>portions of the </a:t>
            </a:r>
            <a:r>
              <a:rPr lang="en-US" sz="1600" i="1" dirty="0" smtClean="0"/>
              <a:t>text</a:t>
            </a:r>
          </a:p>
          <a:p>
            <a:pPr marL="800100" lvl="1" indent="-342900">
              <a:buFont typeface="+mj-lt"/>
              <a:buAutoNum type="arabicPeriod"/>
            </a:pPr>
            <a:r>
              <a:rPr lang="en-US" sz="1600" i="1" dirty="0" smtClean="0"/>
              <a:t>Need for an </a:t>
            </a:r>
            <a:r>
              <a:rPr lang="en-US" sz="1600" b="1" i="1" dirty="0" smtClean="0">
                <a:solidFill>
                  <a:srgbClr val="C00000"/>
                </a:solidFill>
              </a:rPr>
              <a:t>HTTP-URI</a:t>
            </a:r>
            <a:r>
              <a:rPr lang="en-US" sz="1600" i="1" dirty="0" smtClean="0"/>
              <a:t> syntax for uses in </a:t>
            </a:r>
            <a:r>
              <a:rPr lang="en-US" sz="1600" b="1" i="1" dirty="0" smtClean="0">
                <a:solidFill>
                  <a:srgbClr val="C00000"/>
                </a:solidFill>
              </a:rPr>
              <a:t>Linked Open Data </a:t>
            </a:r>
            <a:r>
              <a:rPr lang="en-US" sz="1600" i="1" dirty="0" smtClean="0"/>
              <a:t>environments </a:t>
            </a:r>
          </a:p>
          <a:p>
            <a:pPr marL="800100" lvl="1" indent="-342900">
              <a:buFont typeface="+mj-lt"/>
              <a:buAutoNum type="arabicPeriod"/>
            </a:pPr>
            <a:r>
              <a:rPr lang="en-US" sz="1600" i="1" dirty="0" smtClean="0"/>
              <a:t>Need for a query </a:t>
            </a:r>
            <a:r>
              <a:rPr lang="en-US" sz="1600" i="1" dirty="0"/>
              <a:t>language </a:t>
            </a:r>
            <a:r>
              <a:rPr lang="en-US" sz="1600" i="1" dirty="0" smtClean="0"/>
              <a:t>to help the communication between </a:t>
            </a:r>
            <a:r>
              <a:rPr lang="en-US" sz="1600" b="1" i="1" dirty="0" smtClean="0">
                <a:solidFill>
                  <a:srgbClr val="C00000"/>
                </a:solidFill>
              </a:rPr>
              <a:t>API</a:t>
            </a:r>
            <a:r>
              <a:rPr lang="en-US" sz="1600" i="1" dirty="0" smtClean="0"/>
              <a:t> implementations</a:t>
            </a:r>
            <a:endParaRPr lang="it-IT" sz="3600" i="1"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8</a:t>
            </a:fld>
            <a:endParaRPr lang="en-US" altLang="el-GR"/>
          </a:p>
        </p:txBody>
      </p:sp>
      <p:pic>
        <p:nvPicPr>
          <p:cNvPr id="409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6687" y="975360"/>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581" y="975360"/>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369" y="975360"/>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8475" y="972027"/>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023" y="968376"/>
            <a:ext cx="790894" cy="38893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99194" y="994966"/>
            <a:ext cx="405880" cy="369332"/>
          </a:xfrm>
          <a:prstGeom prst="rect">
            <a:avLst/>
          </a:prstGeom>
          <a:noFill/>
        </p:spPr>
        <p:txBody>
          <a:bodyPr wrap="none" rtlCol="0">
            <a:spAutoFit/>
          </a:bodyPr>
          <a:lstStyle/>
          <a:p>
            <a:r>
              <a:rPr lang="it-IT" dirty="0" smtClean="0"/>
              <a:t>1°</a:t>
            </a:r>
            <a:endParaRPr lang="it-IT" dirty="0"/>
          </a:p>
        </p:txBody>
      </p:sp>
      <p:sp>
        <p:nvSpPr>
          <p:cNvPr id="11" name="CasellaDiTesto 10"/>
          <p:cNvSpPr txBox="1"/>
          <p:nvPr/>
        </p:nvSpPr>
        <p:spPr>
          <a:xfrm>
            <a:off x="3690088" y="999571"/>
            <a:ext cx="405880" cy="369332"/>
          </a:xfrm>
          <a:prstGeom prst="rect">
            <a:avLst/>
          </a:prstGeom>
          <a:noFill/>
        </p:spPr>
        <p:txBody>
          <a:bodyPr wrap="none" rtlCol="0">
            <a:spAutoFit/>
          </a:bodyPr>
          <a:lstStyle/>
          <a:p>
            <a:r>
              <a:rPr lang="it-IT" dirty="0" smtClean="0"/>
              <a:t>2°</a:t>
            </a:r>
            <a:endParaRPr lang="it-IT" dirty="0"/>
          </a:p>
        </p:txBody>
      </p:sp>
      <p:sp>
        <p:nvSpPr>
          <p:cNvPr id="12" name="CasellaDiTesto 11"/>
          <p:cNvSpPr txBox="1"/>
          <p:nvPr/>
        </p:nvSpPr>
        <p:spPr>
          <a:xfrm>
            <a:off x="4480982" y="976711"/>
            <a:ext cx="405880" cy="369332"/>
          </a:xfrm>
          <a:prstGeom prst="rect">
            <a:avLst/>
          </a:prstGeom>
          <a:noFill/>
        </p:spPr>
        <p:txBody>
          <a:bodyPr wrap="none" rtlCol="0">
            <a:spAutoFit/>
          </a:bodyPr>
          <a:lstStyle/>
          <a:p>
            <a:r>
              <a:rPr lang="it-IT" dirty="0" smtClean="0"/>
              <a:t>3°</a:t>
            </a:r>
            <a:endParaRPr lang="it-IT" dirty="0"/>
          </a:p>
        </p:txBody>
      </p:sp>
      <p:sp>
        <p:nvSpPr>
          <p:cNvPr id="13" name="CasellaDiTesto 12"/>
          <p:cNvSpPr txBox="1"/>
          <p:nvPr/>
        </p:nvSpPr>
        <p:spPr>
          <a:xfrm>
            <a:off x="5271876" y="968376"/>
            <a:ext cx="405880" cy="369332"/>
          </a:xfrm>
          <a:prstGeom prst="rect">
            <a:avLst/>
          </a:prstGeom>
          <a:noFill/>
        </p:spPr>
        <p:txBody>
          <a:bodyPr wrap="none" rtlCol="0">
            <a:spAutoFit/>
          </a:bodyPr>
          <a:lstStyle/>
          <a:p>
            <a:r>
              <a:rPr lang="it-IT" dirty="0" smtClean="0"/>
              <a:t>4°</a:t>
            </a:r>
            <a:endParaRPr lang="it-IT" dirty="0"/>
          </a:p>
        </p:txBody>
      </p:sp>
      <p:sp>
        <p:nvSpPr>
          <p:cNvPr id="14" name="CasellaDiTesto 13"/>
          <p:cNvSpPr txBox="1"/>
          <p:nvPr/>
        </p:nvSpPr>
        <p:spPr>
          <a:xfrm>
            <a:off x="6047530" y="985163"/>
            <a:ext cx="405880" cy="369332"/>
          </a:xfrm>
          <a:prstGeom prst="rect">
            <a:avLst/>
          </a:prstGeom>
          <a:noFill/>
        </p:spPr>
        <p:txBody>
          <a:bodyPr wrap="none" rtlCol="0">
            <a:spAutoFit/>
          </a:bodyPr>
          <a:lstStyle/>
          <a:p>
            <a:r>
              <a:rPr lang="it-IT" dirty="0" smtClean="0"/>
              <a:t>5°</a:t>
            </a:r>
            <a:endParaRPr lang="it-IT" dirty="0"/>
          </a:p>
        </p:txBody>
      </p:sp>
      <p:pic>
        <p:nvPicPr>
          <p:cNvPr id="15"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787" y="1424940"/>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681" y="1424940"/>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469" y="1424940"/>
            <a:ext cx="790894" cy="388938"/>
          </a:xfrm>
          <a:prstGeom prst="rect">
            <a:avLst/>
          </a:prstGeom>
          <a:noFill/>
          <a:ln w="28575">
            <a:solidFill>
              <a:srgbClr val="0000CC"/>
            </a:solidFill>
          </a:ln>
          <a:extLst>
            <a:ext uri="{909E8E84-426E-40DD-AFC4-6F175D3DCCD1}">
              <a14:hiddenFill xmlns:a14="http://schemas.microsoft.com/office/drawing/2010/main">
                <a:solidFill>
                  <a:srgbClr val="FFFFFF"/>
                </a:solidFill>
              </a14:hiddenFill>
            </a:ext>
          </a:extLst>
        </p:spPr>
      </p:pic>
      <p:pic>
        <p:nvPicPr>
          <p:cNvPr id="18"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575" y="1421607"/>
            <a:ext cx="790894" cy="3889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123" y="1417956"/>
            <a:ext cx="790894" cy="388938"/>
          </a:xfrm>
          <a:prstGeom prst="rect">
            <a:avLst/>
          </a:prstGeom>
          <a:solidFill>
            <a:srgbClr val="00B050"/>
          </a:solidFill>
          <a:ln w="38100">
            <a:solidFill>
              <a:srgbClr val="0000CC"/>
            </a:solidFill>
          </a:ln>
        </p:spPr>
      </p:pic>
      <p:sp>
        <p:nvSpPr>
          <p:cNvPr id="20" name="CasellaDiTesto 19"/>
          <p:cNvSpPr txBox="1"/>
          <p:nvPr/>
        </p:nvSpPr>
        <p:spPr>
          <a:xfrm>
            <a:off x="2735834" y="1437562"/>
            <a:ext cx="761747" cy="369332"/>
          </a:xfrm>
          <a:prstGeom prst="rect">
            <a:avLst/>
          </a:prstGeom>
          <a:noFill/>
        </p:spPr>
        <p:txBody>
          <a:bodyPr wrap="none" rtlCol="0">
            <a:spAutoFit/>
          </a:bodyPr>
          <a:lstStyle/>
          <a:p>
            <a:r>
              <a:rPr lang="it-IT" dirty="0"/>
              <a:t>ECLI:</a:t>
            </a:r>
          </a:p>
        </p:txBody>
      </p:sp>
      <p:sp>
        <p:nvSpPr>
          <p:cNvPr id="21" name="CasellaDiTesto 20"/>
          <p:cNvSpPr txBox="1"/>
          <p:nvPr/>
        </p:nvSpPr>
        <p:spPr>
          <a:xfrm>
            <a:off x="3648600" y="1426291"/>
            <a:ext cx="684803" cy="430887"/>
          </a:xfrm>
          <a:prstGeom prst="rect">
            <a:avLst/>
          </a:prstGeom>
          <a:noFill/>
        </p:spPr>
        <p:txBody>
          <a:bodyPr wrap="none" rtlCol="0">
            <a:spAutoFit/>
          </a:bodyPr>
          <a:lstStyle/>
          <a:p>
            <a:pPr algn="l"/>
            <a:r>
              <a:rPr lang="it-IT" sz="1050" dirty="0"/>
              <a:t>country </a:t>
            </a:r>
            <a:r>
              <a:rPr lang="it-IT" sz="1050" dirty="0" smtClean="0"/>
              <a:t/>
            </a:r>
            <a:br>
              <a:rPr lang="it-IT" sz="1050" dirty="0" smtClean="0"/>
            </a:br>
            <a:r>
              <a:rPr lang="it-IT" sz="1050" dirty="0" smtClean="0"/>
              <a:t>code</a:t>
            </a:r>
            <a:r>
              <a:rPr lang="it-IT" sz="1050" dirty="0"/>
              <a:t>:</a:t>
            </a:r>
          </a:p>
        </p:txBody>
      </p:sp>
      <p:sp>
        <p:nvSpPr>
          <p:cNvPr id="22" name="CasellaDiTesto 21"/>
          <p:cNvSpPr txBox="1"/>
          <p:nvPr/>
        </p:nvSpPr>
        <p:spPr>
          <a:xfrm>
            <a:off x="4367117" y="1411687"/>
            <a:ext cx="769762" cy="430887"/>
          </a:xfrm>
          <a:prstGeom prst="rect">
            <a:avLst/>
          </a:prstGeom>
          <a:noFill/>
          <a:ln w="38100">
            <a:solidFill>
              <a:srgbClr val="0000CC"/>
            </a:solidFill>
          </a:ln>
        </p:spPr>
        <p:txBody>
          <a:bodyPr wrap="none" rtlCol="0">
            <a:spAutoFit/>
          </a:bodyPr>
          <a:lstStyle/>
          <a:p>
            <a:r>
              <a:rPr lang="it-IT" sz="1100" dirty="0"/>
              <a:t>code of </a:t>
            </a:r>
            <a:endParaRPr lang="it-IT" sz="1100" dirty="0" smtClean="0"/>
          </a:p>
          <a:p>
            <a:r>
              <a:rPr lang="it-IT" sz="1100" dirty="0" smtClean="0"/>
              <a:t>the </a:t>
            </a:r>
            <a:r>
              <a:rPr lang="it-IT" sz="1100" dirty="0"/>
              <a:t>court:</a:t>
            </a:r>
          </a:p>
        </p:txBody>
      </p:sp>
      <p:sp>
        <p:nvSpPr>
          <p:cNvPr id="23" name="CasellaDiTesto 22"/>
          <p:cNvSpPr txBox="1"/>
          <p:nvPr/>
        </p:nvSpPr>
        <p:spPr>
          <a:xfrm>
            <a:off x="5172636" y="1411687"/>
            <a:ext cx="697627" cy="369332"/>
          </a:xfrm>
          <a:prstGeom prst="rect">
            <a:avLst/>
          </a:prstGeom>
          <a:noFill/>
        </p:spPr>
        <p:txBody>
          <a:bodyPr wrap="none" rtlCol="0">
            <a:spAutoFit/>
          </a:bodyPr>
          <a:lstStyle/>
          <a:p>
            <a:r>
              <a:rPr lang="it-IT" dirty="0" err="1"/>
              <a:t>year</a:t>
            </a:r>
            <a:r>
              <a:rPr lang="it-IT" dirty="0"/>
              <a:t>:</a:t>
            </a:r>
          </a:p>
        </p:txBody>
      </p:sp>
      <p:sp>
        <p:nvSpPr>
          <p:cNvPr id="24" name="CasellaDiTesto 23"/>
          <p:cNvSpPr txBox="1"/>
          <p:nvPr/>
        </p:nvSpPr>
        <p:spPr>
          <a:xfrm>
            <a:off x="5919289" y="1389023"/>
            <a:ext cx="662361" cy="430887"/>
          </a:xfrm>
          <a:prstGeom prst="rect">
            <a:avLst/>
          </a:prstGeom>
          <a:noFill/>
        </p:spPr>
        <p:txBody>
          <a:bodyPr wrap="none" rtlCol="0">
            <a:spAutoFit/>
          </a:bodyPr>
          <a:lstStyle/>
          <a:p>
            <a:pPr marL="0" indent="0">
              <a:buNone/>
            </a:pPr>
            <a:r>
              <a:rPr lang="it-IT" sz="1100" dirty="0" err="1"/>
              <a:t>ordinal</a:t>
            </a:r>
            <a:r>
              <a:rPr lang="it-IT" sz="1100" dirty="0"/>
              <a:t> </a:t>
            </a:r>
            <a:endParaRPr lang="it-IT" sz="1100" dirty="0" smtClean="0"/>
          </a:p>
          <a:p>
            <a:pPr marL="0" indent="0">
              <a:buNone/>
            </a:pPr>
            <a:r>
              <a:rPr lang="it-IT" sz="1100" dirty="0" err="1" smtClean="0"/>
              <a:t>number</a:t>
            </a:r>
            <a:endParaRPr lang="en-US" sz="1100" dirty="0"/>
          </a:p>
        </p:txBody>
      </p:sp>
    </p:spTree>
    <p:extLst>
      <p:ext uri="{BB962C8B-B14F-4D97-AF65-F5344CB8AC3E}">
        <p14:creationId xmlns:p14="http://schemas.microsoft.com/office/powerpoint/2010/main" val="172955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9740" y="206375"/>
            <a:ext cx="6957060" cy="857250"/>
          </a:xfrm>
        </p:spPr>
        <p:txBody>
          <a:bodyPr/>
          <a:lstStyle/>
          <a:p>
            <a:r>
              <a:rPr lang="it-IT" sz="4000" dirty="0" smtClean="0"/>
              <a:t>Benefits of ECLI 2.0</a:t>
            </a:r>
            <a:endParaRPr lang="it-IT" sz="4000" dirty="0"/>
          </a:p>
        </p:txBody>
      </p:sp>
      <p:sp>
        <p:nvSpPr>
          <p:cNvPr id="3" name="Segnaposto contenuto 2"/>
          <p:cNvSpPr>
            <a:spLocks noGrp="1"/>
          </p:cNvSpPr>
          <p:nvPr>
            <p:ph idx="1"/>
          </p:nvPr>
        </p:nvSpPr>
        <p:spPr>
          <a:xfrm>
            <a:off x="1729740" y="1200150"/>
            <a:ext cx="6957060" cy="3394075"/>
          </a:xfrm>
        </p:spPr>
        <p:txBody>
          <a:bodyPr/>
          <a:lstStyle/>
          <a:p>
            <a:r>
              <a:rPr lang="en-GB" sz="2000" b="1" i="1" dirty="0" smtClean="0">
                <a:solidFill>
                  <a:srgbClr val="0000CC"/>
                </a:solidFill>
              </a:rPr>
              <a:t>Total backward compatibility with ECLI 1.0. </a:t>
            </a:r>
          </a:p>
          <a:p>
            <a:r>
              <a:rPr lang="en-GB" sz="2000" dirty="0" smtClean="0"/>
              <a:t>Harmonization </a:t>
            </a:r>
            <a:r>
              <a:rPr lang="en-GB" sz="2000" dirty="0"/>
              <a:t>of the syntax for situations </a:t>
            </a:r>
            <a:r>
              <a:rPr lang="en-GB" sz="2000" dirty="0" smtClean="0"/>
              <a:t>at the moment managed </a:t>
            </a:r>
            <a:r>
              <a:rPr lang="en-GB" sz="2000" dirty="0"/>
              <a:t>with </a:t>
            </a:r>
            <a:r>
              <a:rPr lang="en-GB" sz="2000" dirty="0" smtClean="0"/>
              <a:t>custom technical solutions. </a:t>
            </a:r>
          </a:p>
          <a:p>
            <a:r>
              <a:rPr lang="en-GB" sz="2000" dirty="0" smtClean="0"/>
              <a:t>Extensibility </a:t>
            </a:r>
            <a:r>
              <a:rPr lang="en-GB" sz="2000" dirty="0"/>
              <a:t>of the standard </a:t>
            </a:r>
            <a:r>
              <a:rPr lang="en-GB" sz="2000" dirty="0" smtClean="0"/>
              <a:t>for </a:t>
            </a:r>
            <a:r>
              <a:rPr lang="en-GB" sz="2000" dirty="0"/>
              <a:t>long-term application of the </a:t>
            </a:r>
            <a:r>
              <a:rPr lang="en-GB" sz="2000" dirty="0" smtClean="0"/>
              <a:t>specifications. </a:t>
            </a:r>
          </a:p>
          <a:p>
            <a:r>
              <a:rPr lang="en-GB" sz="2000" dirty="0" smtClean="0"/>
              <a:t>Precision </a:t>
            </a:r>
            <a:r>
              <a:rPr lang="en-GB" sz="2000" dirty="0"/>
              <a:t>of the </a:t>
            </a:r>
            <a:r>
              <a:rPr lang="en-GB" sz="2000" dirty="0" smtClean="0"/>
              <a:t>details. </a:t>
            </a:r>
          </a:p>
          <a:p>
            <a:r>
              <a:rPr lang="en-GB" sz="2000" dirty="0" smtClean="0"/>
              <a:t>Clear </a:t>
            </a:r>
            <a:r>
              <a:rPr lang="en-GB" sz="2000" dirty="0"/>
              <a:t>distinction between the authentic </a:t>
            </a:r>
            <a:r>
              <a:rPr lang="en-GB" sz="2000" dirty="0" smtClean="0"/>
              <a:t>documents </a:t>
            </a:r>
            <a:r>
              <a:rPr lang="en-GB" sz="2000" dirty="0"/>
              <a:t>and the </a:t>
            </a:r>
            <a:r>
              <a:rPr lang="en-GB" sz="2000" dirty="0" smtClean="0"/>
              <a:t>versions </a:t>
            </a:r>
            <a:r>
              <a:rPr lang="en-GB" sz="2000" dirty="0"/>
              <a:t>managed by the commercial </a:t>
            </a:r>
            <a:r>
              <a:rPr lang="en-GB" sz="2000" dirty="0" smtClean="0"/>
              <a:t>publishers.</a:t>
            </a:r>
          </a:p>
          <a:p>
            <a:r>
              <a:rPr lang="en-GB" sz="2000" dirty="0" smtClean="0"/>
              <a:t>Compatibility with Linked Data tools and applications.</a:t>
            </a:r>
          </a:p>
          <a:p>
            <a:pPr marL="457200" indent="-457200">
              <a:buFont typeface="+mj-lt"/>
              <a:buAutoNum type="arabicPeriod"/>
            </a:pPr>
            <a:endParaRPr lang="en-GB" sz="2000" dirty="0"/>
          </a:p>
          <a:p>
            <a:pPr marL="457200" indent="-457200">
              <a:buFont typeface="+mj-lt"/>
              <a:buAutoNum type="arabicPeriod"/>
            </a:pPr>
            <a:endParaRPr lang="it-IT" sz="2000" dirty="0"/>
          </a:p>
          <a:p>
            <a:endParaRPr lang="it-IT" sz="2000" dirty="0"/>
          </a:p>
        </p:txBody>
      </p:sp>
      <p:sp>
        <p:nvSpPr>
          <p:cNvPr id="4" name="Segnaposto numero diapositiva 3"/>
          <p:cNvSpPr>
            <a:spLocks noGrp="1"/>
          </p:cNvSpPr>
          <p:nvPr>
            <p:ph type="sldNum" sz="quarter" idx="12"/>
          </p:nvPr>
        </p:nvSpPr>
        <p:spPr/>
        <p:txBody>
          <a:bodyPr/>
          <a:lstStyle/>
          <a:p>
            <a:pPr>
              <a:defRPr/>
            </a:pPr>
            <a:fld id="{D2782EA7-AA4F-4619-9FDC-1D55660DB7E1}" type="slidenum">
              <a:rPr lang="en-US" altLang="el-GR" smtClean="0"/>
              <a:pPr>
                <a:defRPr/>
              </a:pPr>
              <a:t>9</a:t>
            </a:fld>
            <a:endParaRPr lang="en-US" altLang="el-GR"/>
          </a:p>
        </p:txBody>
      </p:sp>
    </p:spTree>
    <p:extLst>
      <p:ext uri="{BB962C8B-B14F-4D97-AF65-F5344CB8AC3E}">
        <p14:creationId xmlns:p14="http://schemas.microsoft.com/office/powerpoint/2010/main" val="691761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4348</TotalTime>
  <Words>1449</Words>
  <Application>Microsoft Office PowerPoint</Application>
  <PresentationFormat>Diavoorstelling (16:9)</PresentationFormat>
  <Paragraphs>260</Paragraphs>
  <Slides>25</Slides>
  <Notes>3</Notes>
  <HiddenSlides>0</HiddenSlides>
  <MMClips>0</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25</vt:i4>
      </vt:variant>
    </vt:vector>
  </HeadingPairs>
  <TitlesOfParts>
    <vt:vector size="37" baseType="lpstr">
      <vt:lpstr>Roboto</vt:lpstr>
      <vt:lpstr>Calibri</vt:lpstr>
      <vt:lpstr>Verdana</vt:lpstr>
      <vt:lpstr>Roboto Slab</vt:lpstr>
      <vt:lpstr>Arial</vt:lpstr>
      <vt:lpstr>Lucida Grande</vt:lpstr>
      <vt:lpstr>Roboto Bk</vt:lpstr>
      <vt:lpstr>Default Design</vt:lpstr>
      <vt:lpstr>Aangepast ontwerp</vt:lpstr>
      <vt:lpstr>1_Aangepast ontwerp</vt:lpstr>
      <vt:lpstr>2_Aangepast ontwerp</vt:lpstr>
      <vt:lpstr>3_Aangepast ontwerp</vt:lpstr>
      <vt:lpstr>PowerPoint-presentatie</vt:lpstr>
      <vt:lpstr>ECLI 1.0</vt:lpstr>
      <vt:lpstr>Evolution of a success as an Extension: ECLI 2.0</vt:lpstr>
      <vt:lpstr>Scenario 1</vt:lpstr>
      <vt:lpstr>Scenario 2</vt:lpstr>
      <vt:lpstr>Scenario 3</vt:lpstr>
      <vt:lpstr>Stakeholders survey</vt:lpstr>
      <vt:lpstr>WHY ECLI 2.0</vt:lpstr>
      <vt:lpstr>Benefits of ECLI 2.0</vt:lpstr>
      <vt:lpstr>1. Mixed information within the fifth element</vt:lpstr>
      <vt:lpstr>2. Length of the third element is too limited</vt:lpstr>
      <vt:lpstr>3. Unclear subdivision of the  information between the elements</vt:lpstr>
      <vt:lpstr>3.1 Editorial variants</vt:lpstr>
      <vt:lpstr>3.2 Language variants</vt:lpstr>
      <vt:lpstr>3.3 Language and Editor Specifications</vt:lpstr>
      <vt:lpstr>3.3 Versions over time</vt:lpstr>
      <vt:lpstr>4. Representation of fragments</vt:lpstr>
      <vt:lpstr>5. HTTP-URI syntax</vt:lpstr>
      <vt:lpstr>6. A query syntax for APIs</vt:lpstr>
      <vt:lpstr>Summary of ECLI 2.0 identifier types</vt:lpstr>
      <vt:lpstr>Metadata ECLI 2.0</vt:lpstr>
      <vt:lpstr>Key take-away points</vt:lpstr>
      <vt:lpstr>Demo</vt:lpstr>
      <vt:lpstr>References</vt:lpstr>
      <vt:lpstr>PowerPoint-presentatie</vt:lpstr>
    </vt:vector>
  </TitlesOfParts>
  <Company>ODD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marc.opijnen@koop.overheid.nl</cp:lastModifiedBy>
  <cp:revision>339</cp:revision>
  <dcterms:created xsi:type="dcterms:W3CDTF">2012-01-19T22:34:00Z</dcterms:created>
  <dcterms:modified xsi:type="dcterms:W3CDTF">2017-06-19T12:28:21Z</dcterms:modified>
</cp:coreProperties>
</file>